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handoutMasterIdLst>
    <p:handoutMasterId r:id="rId17"/>
  </p:handoutMasterIdLst>
  <p:sldIdLst>
    <p:sldId id="258" r:id="rId2"/>
    <p:sldId id="265" r:id="rId3"/>
    <p:sldId id="266" r:id="rId4"/>
    <p:sldId id="268" r:id="rId5"/>
    <p:sldId id="269" r:id="rId6"/>
    <p:sldId id="270" r:id="rId7"/>
    <p:sldId id="272" r:id="rId8"/>
    <p:sldId id="273" r:id="rId9"/>
    <p:sldId id="274" r:id="rId10"/>
    <p:sldId id="275" r:id="rId11"/>
    <p:sldId id="276" r:id="rId12"/>
    <p:sldId id="277" r:id="rId13"/>
    <p:sldId id="278" r:id="rId14"/>
    <p:sldId id="27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6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111" d="100"/>
          <a:sy n="111" d="100"/>
        </p:scale>
        <p:origin x="594" y="102"/>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2/4/2019</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2/4/2019</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smtClean="0"/>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2/4/2019</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2/4/2019</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2/4/2019</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2/4/2019</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smtClean="0"/>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2/4/2019</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2/4/2019</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2/4/2019</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2/4/2019</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2/4/2019</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smtClean="0"/>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2/4/2019</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smtClean="0"/>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5" name="Date Placeholder 4"/>
          <p:cNvSpPr>
            <a:spLocks noGrp="1"/>
          </p:cNvSpPr>
          <p:nvPr>
            <p:ph type="dt" sz="half" idx="10"/>
          </p:nvPr>
        </p:nvSpPr>
        <p:spPr/>
        <p:txBody>
          <a:bodyPr/>
          <a:lstStyle/>
          <a:p>
            <a:fld id="{2CCFE9AC-F15C-4FA0-A6F1-298829FA691D}" type="datetimeFigureOut">
              <a:rPr lang="en-US"/>
              <a:t>2/4/2019</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smtClean="0"/>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2/4/2019</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twitter.com/cyclomancy/status/875954448748630017" TargetMode="External"/><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hyperlink" Target="https://twitter.com/bigdatasport/status/924961134054117377"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powerbi.microsoft.com/en-us/partners/get-listed/" TargetMode="External"/><Relationship Id="rId2" Type="http://schemas.openxmlformats.org/officeDocument/2006/relationships/image" Target="../media/image22.png"/><Relationship Id="rId1" Type="http://schemas.openxmlformats.org/officeDocument/2006/relationships/slideLayout" Target="../slideLayouts/slideLayout9.xml"/><Relationship Id="rId6" Type="http://schemas.openxmlformats.org/officeDocument/2006/relationships/image" Target="../media/image23.jpeg"/><Relationship Id="rId5" Type="http://schemas.openxmlformats.org/officeDocument/2006/relationships/hyperlink" Target="https://docs.microsoft.com/en-us/power-bi/developer/register-app#register-with-the-azure-portal" TargetMode="External"/><Relationship Id="rId4" Type="http://schemas.openxmlformats.org/officeDocument/2006/relationships/hyperlink" Target="https://dev.powerbi.com/apps"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8" Type="http://schemas.openxmlformats.org/officeDocument/2006/relationships/hyperlink" Target="https://www.youtube.com/playlist?list=PL1N57mwBHtN0JFoKSR0n-tBkUJHeMP2cP" TargetMode="External"/><Relationship Id="rId3" Type="http://schemas.openxmlformats.org/officeDocument/2006/relationships/hyperlink" Target="https://docs.microsoft.com/en-us/power-bi/" TargetMode="External"/><Relationship Id="rId7" Type="http://schemas.openxmlformats.org/officeDocument/2006/relationships/hyperlink" Target="https://github.com/powerbi" TargetMode="External"/><Relationship Id="rId2" Type="http://schemas.openxmlformats.org/officeDocument/2006/relationships/hyperlink" Target="https://powerbi.microsoft.com/en-us/blog/" TargetMode="External"/><Relationship Id="rId1" Type="http://schemas.openxmlformats.org/officeDocument/2006/relationships/slideLayout" Target="../slideLayouts/slideLayout9.xml"/><Relationship Id="rId6" Type="http://schemas.openxmlformats.org/officeDocument/2006/relationships/hyperlink" Target="https://ideas.powerbi.com/forums/265200-power-bi" TargetMode="External"/><Relationship Id="rId5" Type="http://schemas.openxmlformats.org/officeDocument/2006/relationships/hyperlink" Target="http://community.powerbi.com/" TargetMode="External"/><Relationship Id="rId4" Type="http://schemas.openxmlformats.org/officeDocument/2006/relationships/hyperlink" Target="https://docs.microsoft.com/en-us/power-bi/guided-learning/index" TargetMode="External"/><Relationship Id="rId9" Type="http://schemas.openxmlformats.org/officeDocument/2006/relationships/hyperlink" Target="http://stackoverflow.com/questions/tagged/powerbi"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hyperlink" Target="https://ideas.powerbi.com/forums/265200-power-bi" TargetMode="External"/><Relationship Id="rId2" Type="http://schemas.openxmlformats.org/officeDocument/2006/relationships/hyperlink" Target="https://twitter.com/MSPowerBI/status/938143441862750208" TargetMode="External"/><Relationship Id="rId1" Type="http://schemas.openxmlformats.org/officeDocument/2006/relationships/slideLayout" Target="../slideLayouts/slideLayout9.xml"/><Relationship Id="rId5" Type="http://schemas.openxmlformats.org/officeDocument/2006/relationships/slide" Target="slide4.xml"/><Relationship Id="rId4" Type="http://schemas.openxmlformats.org/officeDocument/2006/relationships/hyperlink" Target="https://news.microsoft.com/microsoft-public-relations-contacts/#8rWeQ7tUig7us8Cw.97"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twitter.com/shan_gsd/status/957536954517778432" TargetMode="External"/><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hyperlink" Target="https://twitter.com/Power_of_BI/status/938114442759475200" TargetMode="External"/><Relationship Id="rId1" Type="http://schemas.openxmlformats.org/officeDocument/2006/relationships/slideLayout" Target="../slideLayouts/slideLayout9.xml"/><Relationship Id="rId6" Type="http://schemas.openxmlformats.org/officeDocument/2006/relationships/hyperlink" Target="https://twitter.com/vaidikbbhatt/status/948497218994167808" TargetMode="External"/><Relationship Id="rId5" Type="http://schemas.openxmlformats.org/officeDocument/2006/relationships/image" Target="../media/image13.png"/><Relationship Id="rId4" Type="http://schemas.openxmlformats.org/officeDocument/2006/relationships/hyperlink" Target="https://twitter.com/ezadler/status/940986974600552448" TargetMode="External"/><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hyperlink" Target="https://twitter.com/escapeartistes/status/890158691621720064" TargetMode="External"/><Relationship Id="rId7" Type="http://schemas.openxmlformats.org/officeDocument/2006/relationships/hyperlink" Target="https://twitter.com/eys4397/status/852895944274259968" TargetMode="External"/><Relationship Id="rId2" Type="http://schemas.openxmlformats.org/officeDocument/2006/relationships/hyperlink" Target="https://news.microsoft.com/microsoft-public-relations-contacts/" TargetMode="Externa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hyperlink" Target="https://twitter.com/BoredDBA/status/963806298847531013" TargetMode="External"/><Relationship Id="rId10" Type="http://schemas.openxmlformats.org/officeDocument/2006/relationships/image" Target="../media/image19.png"/><Relationship Id="rId4" Type="http://schemas.openxmlformats.org/officeDocument/2006/relationships/image" Target="../media/image16.png"/><Relationship Id="rId9" Type="http://schemas.openxmlformats.org/officeDocument/2006/relationships/hyperlink" Target="https://twitter.com/pbojkowski/status/910420204794126336"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262745" y="2967094"/>
            <a:ext cx="5579918" cy="1322917"/>
            <a:chOff x="8421066" y="-26239"/>
            <a:chExt cx="5579918" cy="1322917"/>
          </a:xfrm>
        </p:grpSpPr>
        <p:pic>
          <p:nvPicPr>
            <p:cNvPr id="4" name="Picture 3"/>
            <p:cNvPicPr>
              <a:picLocks noChangeAspect="1"/>
            </p:cNvPicPr>
            <p:nvPr/>
          </p:nvPicPr>
          <p:blipFill>
            <a:blip r:embed="rId2"/>
            <a:stretch>
              <a:fillRect/>
            </a:stretch>
          </p:blipFill>
          <p:spPr>
            <a:xfrm>
              <a:off x="8421066" y="-26239"/>
              <a:ext cx="1299828" cy="1193723"/>
            </a:xfrm>
            <a:prstGeom prst="rect">
              <a:avLst/>
            </a:prstGeom>
          </p:spPr>
        </p:pic>
        <p:sp>
          <p:nvSpPr>
            <p:cNvPr id="5" name="TextBox 7"/>
            <p:cNvSpPr txBox="1"/>
            <p:nvPr/>
          </p:nvSpPr>
          <p:spPr>
            <a:xfrm>
              <a:off x="9541984" y="170216"/>
              <a:ext cx="4459000" cy="1126462"/>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6000" b="1" dirty="0">
                  <a:solidFill>
                    <a:sysClr val="windowText" lastClr="000000"/>
                  </a:solidFill>
                  <a:latin typeface="Segoe UI Light"/>
                </a:rPr>
                <a:t>Power BI</a:t>
              </a:r>
            </a:p>
          </p:txBody>
        </p:sp>
      </p:gr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BI Triage Examples</a:t>
            </a:r>
            <a:endParaRPr lang="en-US" dirty="0">
              <a:solidFill>
                <a:schemeClr val="tx1"/>
              </a:solidFill>
            </a:endParaRPr>
          </a:p>
        </p:txBody>
      </p:sp>
      <p:sp>
        <p:nvSpPr>
          <p:cNvPr id="13" name="TextBox 12">
            <a:extLst>
              <a:ext uri="{FF2B5EF4-FFF2-40B4-BE49-F238E27FC236}">
                <a16:creationId xmlns:a16="http://schemas.microsoft.com/office/drawing/2014/main" xmlns="" id="{710FAD3A-232B-40A3-A9D1-F442EA04B1FF}"/>
              </a:ext>
            </a:extLst>
          </p:cNvPr>
          <p:cNvSpPr txBox="1"/>
          <p:nvPr/>
        </p:nvSpPr>
        <p:spPr>
          <a:xfrm>
            <a:off x="676774" y="2320309"/>
            <a:ext cx="6352398"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 </a:t>
            </a:r>
            <a:r>
              <a:rPr lang="en-US" sz="1600" b="1" dirty="0"/>
              <a:t>Pricing Questions</a:t>
            </a:r>
          </a:p>
          <a:p>
            <a:r>
              <a:rPr lang="en-US" sz="1600" dirty="0"/>
              <a:t>(CSS Commercial Team Responds)</a:t>
            </a:r>
            <a:r>
              <a:rPr lang="en-US" sz="2000" dirty="0"/>
              <a:t> </a:t>
            </a:r>
          </a:p>
        </p:txBody>
      </p:sp>
      <p:sp>
        <p:nvSpPr>
          <p:cNvPr id="14" name="TextBox 13">
            <a:extLst>
              <a:ext uri="{FF2B5EF4-FFF2-40B4-BE49-F238E27FC236}">
                <a16:creationId xmlns:a16="http://schemas.microsoft.com/office/drawing/2014/main" xmlns="" id="{EE3BD566-D8F2-46D3-8447-35BA2B523E50}"/>
              </a:ext>
            </a:extLst>
          </p:cNvPr>
          <p:cNvSpPr txBox="1"/>
          <p:nvPr/>
        </p:nvSpPr>
        <p:spPr>
          <a:xfrm>
            <a:off x="6411616" y="2312652"/>
            <a:ext cx="6352398"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 </a:t>
            </a:r>
            <a:r>
              <a:rPr lang="en-US" sz="1600" b="1" dirty="0"/>
              <a:t>Website-related issues</a:t>
            </a:r>
          </a:p>
          <a:p>
            <a:r>
              <a:rPr lang="en-US" sz="1600" dirty="0"/>
              <a:t>(CSS Commercial Team Responds)</a:t>
            </a:r>
            <a:r>
              <a:rPr lang="en-US" sz="2000" dirty="0"/>
              <a:t> </a:t>
            </a:r>
          </a:p>
        </p:txBody>
      </p:sp>
      <p:pic>
        <p:nvPicPr>
          <p:cNvPr id="15" name="Picture 14">
            <a:hlinkClick r:id="rId2"/>
            <a:extLst>
              <a:ext uri="{FF2B5EF4-FFF2-40B4-BE49-F238E27FC236}">
                <a16:creationId xmlns:a16="http://schemas.microsoft.com/office/drawing/2014/main" xmlns="" id="{F42883AA-F8CB-4A3B-A5A8-C70931042FF9}"/>
              </a:ext>
            </a:extLst>
          </p:cNvPr>
          <p:cNvPicPr>
            <a:picLocks noChangeAspect="1"/>
          </p:cNvPicPr>
          <p:nvPr/>
        </p:nvPicPr>
        <p:blipFill>
          <a:blip r:embed="rId3"/>
          <a:stretch>
            <a:fillRect/>
          </a:stretch>
        </p:blipFill>
        <p:spPr>
          <a:xfrm>
            <a:off x="769848" y="3103385"/>
            <a:ext cx="4544023" cy="22629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15">
            <a:hlinkClick r:id="rId4"/>
            <a:extLst>
              <a:ext uri="{FF2B5EF4-FFF2-40B4-BE49-F238E27FC236}">
                <a16:creationId xmlns:a16="http://schemas.microsoft.com/office/drawing/2014/main" xmlns="" id="{B94F40E7-3FA5-4B45-B945-C1456E07A10F}"/>
              </a:ext>
            </a:extLst>
          </p:cNvPr>
          <p:cNvPicPr>
            <a:picLocks noChangeAspect="1"/>
          </p:cNvPicPr>
          <p:nvPr/>
        </p:nvPicPr>
        <p:blipFill>
          <a:blip r:embed="rId5"/>
          <a:stretch>
            <a:fillRect/>
          </a:stretch>
        </p:blipFill>
        <p:spPr>
          <a:xfrm>
            <a:off x="6182264" y="3103385"/>
            <a:ext cx="4726528" cy="22954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85797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site related content</a:t>
            </a:r>
          </a:p>
        </p:txBody>
      </p:sp>
      <p:pic>
        <p:nvPicPr>
          <p:cNvPr id="6" name="Picture 5">
            <a:extLst>
              <a:ext uri="{FF2B5EF4-FFF2-40B4-BE49-F238E27FC236}">
                <a16:creationId xmlns:a16="http://schemas.microsoft.com/office/drawing/2014/main" xmlns="" id="{F9A89BFB-B0BE-474F-AB74-FB43CC28C56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877531" y="1976485"/>
            <a:ext cx="5155654" cy="19312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a:extLst>
              <a:ext uri="{FF2B5EF4-FFF2-40B4-BE49-F238E27FC236}">
                <a16:creationId xmlns:a16="http://schemas.microsoft.com/office/drawing/2014/main" xmlns="" id="{9B2E5513-4F69-49D4-ACD1-024C5732C528}"/>
              </a:ext>
            </a:extLst>
          </p:cNvPr>
          <p:cNvSpPr/>
          <p:nvPr/>
        </p:nvSpPr>
        <p:spPr>
          <a:xfrm>
            <a:off x="800724" y="2344951"/>
            <a:ext cx="4599940" cy="1138773"/>
          </a:xfrm>
          <a:prstGeom prst="rect">
            <a:avLst/>
          </a:prstGeom>
        </p:spPr>
        <p:txBody>
          <a:bodyPr wrap="square">
            <a:spAutoFit/>
          </a:bodyPr>
          <a:lstStyle/>
          <a:p>
            <a:r>
              <a:rPr lang="en-US" dirty="0">
                <a:latin typeface="Segoe UI Semibold" panose="020B0702040204020203" pitchFamily="34" charset="0"/>
                <a:ea typeface="Calibri" panose="020F0502020204030204" pitchFamily="34" charset="0"/>
                <a:cs typeface="Segoe UI Semibold" panose="020B0702040204020203" pitchFamily="34" charset="0"/>
              </a:rPr>
              <a:t>Customers following up on various forms submitted through PBI web sites </a:t>
            </a:r>
            <a:r>
              <a:rPr lang="en-US" dirty="0" err="1">
                <a:latin typeface="Segoe UI Semibold" panose="020B0702040204020203" pitchFamily="34" charset="0"/>
                <a:ea typeface="Calibri" panose="020F0502020204030204" pitchFamily="34" charset="0"/>
                <a:cs typeface="Segoe UI Semibold" panose="020B0702040204020203" pitchFamily="34" charset="0"/>
              </a:rPr>
              <a:t>ie</a:t>
            </a:r>
            <a:r>
              <a:rPr lang="en-US" dirty="0">
                <a:latin typeface="Segoe UI Semibold" panose="020B0702040204020203" pitchFamily="34" charset="0"/>
                <a:ea typeface="Calibri" panose="020F0502020204030204" pitchFamily="34" charset="0"/>
                <a:cs typeface="Segoe UI Semibold" panose="020B0702040204020203" pitchFamily="34" charset="0"/>
              </a:rPr>
              <a:t>:</a:t>
            </a:r>
          </a:p>
          <a:p>
            <a:r>
              <a:rPr lang="en-US" sz="1600" u="sng" dirty="0">
                <a:hlinkClick r:id="rId3"/>
              </a:rPr>
              <a:t>https://powerbi.microsoft.com/en-us/partners/get-listed/</a:t>
            </a:r>
            <a:r>
              <a:rPr lang="en-US" sz="1600" dirty="0"/>
              <a:t> </a:t>
            </a:r>
            <a:endParaRPr lang="en-US" sz="1400" dirty="0">
              <a:effectLst/>
              <a:latin typeface="Segoe UI Semibold" panose="020B0702040204020203" pitchFamily="34" charset="0"/>
              <a:ea typeface="Calibri" panose="020F0502020204030204" pitchFamily="34" charset="0"/>
              <a:cs typeface="Segoe UI Semibold" panose="020B0702040204020203" pitchFamily="34" charset="0"/>
            </a:endParaRPr>
          </a:p>
        </p:txBody>
      </p:sp>
      <p:sp>
        <p:nvSpPr>
          <p:cNvPr id="8" name="Rectangle 7">
            <a:extLst>
              <a:ext uri="{FF2B5EF4-FFF2-40B4-BE49-F238E27FC236}">
                <a16:creationId xmlns:a16="http://schemas.microsoft.com/office/drawing/2014/main" xmlns="" id="{0DA9DEE4-556F-42AB-B9B0-5ECE7DEC2265}"/>
              </a:ext>
            </a:extLst>
          </p:cNvPr>
          <p:cNvSpPr/>
          <p:nvPr/>
        </p:nvSpPr>
        <p:spPr>
          <a:xfrm>
            <a:off x="636822" y="4536105"/>
            <a:ext cx="4599940" cy="2062103"/>
          </a:xfrm>
          <a:prstGeom prst="rect">
            <a:avLst/>
          </a:prstGeom>
        </p:spPr>
        <p:txBody>
          <a:bodyPr wrap="square">
            <a:spAutoFit/>
          </a:bodyPr>
          <a:lstStyle/>
          <a:p>
            <a:r>
              <a:rPr lang="en-US" dirty="0">
                <a:latin typeface="Segoe UI Semibold" panose="020B0702040204020203" pitchFamily="34" charset="0"/>
                <a:ea typeface="Calibri" panose="020F0502020204030204" pitchFamily="34" charset="0"/>
                <a:cs typeface="Segoe UI Semibold" panose="020B0702040204020203" pitchFamily="34" charset="0"/>
              </a:rPr>
              <a:t>Broken links or broken sites </a:t>
            </a:r>
            <a:r>
              <a:rPr lang="en-US" dirty="0" err="1">
                <a:latin typeface="Segoe UI Semibold" panose="020B0702040204020203" pitchFamily="34" charset="0"/>
                <a:ea typeface="Calibri" panose="020F0502020204030204" pitchFamily="34" charset="0"/>
                <a:cs typeface="Segoe UI Semibold" panose="020B0702040204020203" pitchFamily="34" charset="0"/>
              </a:rPr>
              <a:t>ie</a:t>
            </a:r>
            <a:r>
              <a:rPr lang="en-US" dirty="0">
                <a:latin typeface="Segoe UI Semibold" panose="020B0702040204020203" pitchFamily="34" charset="0"/>
                <a:ea typeface="Calibri" panose="020F0502020204030204" pitchFamily="34" charset="0"/>
                <a:cs typeface="Segoe UI Semibold" panose="020B0702040204020203" pitchFamily="34" charset="0"/>
              </a:rPr>
              <a:t>:</a:t>
            </a:r>
          </a:p>
          <a:p>
            <a:r>
              <a:rPr lang="en-US" sz="1600" dirty="0">
                <a:latin typeface="Segoe UI Semibold" panose="020B0702040204020203" pitchFamily="34" charset="0"/>
                <a:ea typeface="Calibri" panose="020F0502020204030204" pitchFamily="34" charset="0"/>
                <a:cs typeface="Segoe UI Semibold" panose="020B0702040204020203" pitchFamily="34" charset="0"/>
              </a:rPr>
              <a:t>This customer raised issue with broken links from:</a:t>
            </a:r>
          </a:p>
          <a:p>
            <a:pPr marL="285750" indent="-285750">
              <a:buFont typeface="Arial" panose="020B0604020202020204" pitchFamily="34" charset="0"/>
              <a:buChar char="•"/>
            </a:pPr>
            <a:r>
              <a:rPr lang="en-US" sz="1400" u="sng" dirty="0">
                <a:latin typeface="Segoe"/>
                <a:cs typeface="Segoe UI Semibold" panose="020B0702040204020203" pitchFamily="34" charset="0"/>
                <a:hlinkClick r:id="rId4"/>
              </a:rPr>
              <a:t>https://dev.powerbi.com/apps</a:t>
            </a:r>
            <a:endParaRPr lang="en-US" sz="1400" u="sng" dirty="0">
              <a:latin typeface="Segoe"/>
              <a:cs typeface="Segoe UI Semibold" panose="020B0702040204020203" pitchFamily="34" charset="0"/>
            </a:endParaRPr>
          </a:p>
          <a:p>
            <a:pPr marL="285750" indent="-285750">
              <a:buFont typeface="Arial" panose="020B0604020202020204" pitchFamily="34" charset="0"/>
              <a:buChar char="•"/>
            </a:pPr>
            <a:r>
              <a:rPr lang="en-US" sz="1400" u="sng" dirty="0">
                <a:latin typeface="Segoe"/>
                <a:cs typeface="Segoe UI Semibold" panose="020B0702040204020203" pitchFamily="34" charset="0"/>
                <a:hlinkClick r:id="rId5"/>
              </a:rPr>
              <a:t>https://docs.microsoft.com/en-us/power-bi/developer/register-app#register-with-the-azure-portal</a:t>
            </a:r>
            <a:r>
              <a:rPr lang="en-US" sz="1400" dirty="0">
                <a:latin typeface="Segoe"/>
                <a:cs typeface="Segoe UI Semibold" panose="020B0702040204020203" pitchFamily="34" charset="0"/>
              </a:rPr>
              <a:t>.</a:t>
            </a:r>
          </a:p>
          <a:p>
            <a:endParaRPr lang="en-US" dirty="0">
              <a:latin typeface="Segoe UI Semibold" panose="020B0702040204020203" pitchFamily="34" charset="0"/>
              <a:cs typeface="Segoe UI Semibold" panose="020B0702040204020203" pitchFamily="34" charset="0"/>
            </a:endParaRPr>
          </a:p>
        </p:txBody>
      </p:sp>
      <p:pic>
        <p:nvPicPr>
          <p:cNvPr id="9" name="Picture 6" descr="image001">
            <a:extLst>
              <a:ext uri="{FF2B5EF4-FFF2-40B4-BE49-F238E27FC236}">
                <a16:creationId xmlns:a16="http://schemas.microsoft.com/office/drawing/2014/main" xmlns="" id="{F349C29E-DE93-4F8D-AE3E-F73A904F87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2956" y="4139202"/>
            <a:ext cx="5070229" cy="26191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473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Pricing </a:t>
            </a:r>
            <a:r>
              <a:rPr lang="en-US" dirty="0" smtClean="0"/>
              <a:t>questions 	</a:t>
            </a:r>
            <a:endParaRPr lang="en-US" dirty="0"/>
          </a:p>
        </p:txBody>
      </p:sp>
      <p:pic>
        <p:nvPicPr>
          <p:cNvPr id="5" name="Picture 6" descr="image001">
            <a:extLst>
              <a:ext uri="{FF2B5EF4-FFF2-40B4-BE49-F238E27FC236}">
                <a16:creationId xmlns:a16="http://schemas.microsoft.com/office/drawing/2014/main" xmlns="" id="{0DAC48E9-A63B-4932-A3B7-59443C6A5E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4871" y="2581024"/>
            <a:ext cx="5216391" cy="208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xmlns="" id="{D6058AF1-1631-42F0-9FC7-84EB8EBC8A22}"/>
              </a:ext>
            </a:extLst>
          </p:cNvPr>
          <p:cNvSpPr/>
          <p:nvPr/>
        </p:nvSpPr>
        <p:spPr>
          <a:xfrm>
            <a:off x="408871" y="2092216"/>
            <a:ext cx="6096000" cy="2308324"/>
          </a:xfrm>
          <a:prstGeom prst="rect">
            <a:avLst/>
          </a:prstGeom>
        </p:spPr>
        <p:txBody>
          <a:bodyPr>
            <a:spAutoFit/>
          </a:bodyPr>
          <a:lstStyle/>
          <a:p>
            <a:r>
              <a:rPr lang="en-US" dirty="0">
                <a:latin typeface="Segoe UI Semibold" panose="020B0702040204020203" pitchFamily="34" charset="0"/>
                <a:ea typeface="Calibri" panose="020F0502020204030204" pitchFamily="34" charset="0"/>
                <a:cs typeface="Segoe UI Semibold" panose="020B0702040204020203" pitchFamily="34" charset="0"/>
              </a:rPr>
              <a:t> </a:t>
            </a:r>
          </a:p>
          <a:p>
            <a:r>
              <a:rPr lang="en-US" dirty="0">
                <a:latin typeface="Segoe UI Semibold" panose="020B0702040204020203" pitchFamily="34" charset="0"/>
                <a:ea typeface="Calibri" panose="020F0502020204030204" pitchFamily="34" charset="0"/>
                <a:cs typeface="Segoe UI Semibold" panose="020B0702040204020203" pitchFamily="34" charset="0"/>
              </a:rPr>
              <a:t>Pricing questions: </a:t>
            </a:r>
            <a:endParaRPr lang="en-US" dirty="0" smtClean="0">
              <a:latin typeface="Segoe UI Semibold" panose="020B0702040204020203" pitchFamily="34" charset="0"/>
              <a:ea typeface="Calibri" panose="020F0502020204030204" pitchFamily="34" charset="0"/>
              <a:cs typeface="Segoe UI Semibold" panose="020B0702040204020203" pitchFamily="34" charset="0"/>
            </a:endParaRPr>
          </a:p>
          <a:p>
            <a:endParaRPr lang="en-US" dirty="0">
              <a:latin typeface="Segoe UI Semibold" panose="020B0702040204020203" pitchFamily="34" charset="0"/>
              <a:ea typeface="Calibri" panose="020F0502020204030204" pitchFamily="34" charset="0"/>
              <a:cs typeface="Segoe UI Semibold" panose="020B0702040204020203" pitchFamily="34" charset="0"/>
            </a:endParaRPr>
          </a:p>
          <a:p>
            <a:r>
              <a:rPr lang="en-US" dirty="0" smtClean="0">
                <a:latin typeface="Segoe UI Semibold" panose="020B0702040204020203" pitchFamily="34" charset="0"/>
                <a:ea typeface="Calibri" panose="020F0502020204030204" pitchFamily="34" charset="0"/>
                <a:cs typeface="Segoe UI Semibold" panose="020B0702040204020203" pitchFamily="34" charset="0"/>
              </a:rPr>
              <a:t>This </a:t>
            </a:r>
            <a:r>
              <a:rPr lang="en-US" dirty="0">
                <a:latin typeface="Segoe UI Semibold" panose="020B0702040204020203" pitchFamily="34" charset="0"/>
                <a:ea typeface="Calibri" panose="020F0502020204030204" pitchFamily="34" charset="0"/>
                <a:cs typeface="Segoe UI Semibold" panose="020B0702040204020203" pitchFamily="34" charset="0"/>
              </a:rPr>
              <a:t>is something that we respond but ALWAYS in collaboration with Marketing teams or PMs. This is because a lot of the times there are either PR, or legal related questions/issues that come into play so we always look for</a:t>
            </a:r>
          </a:p>
        </p:txBody>
      </p:sp>
    </p:spTree>
    <p:extLst>
      <p:ext uri="{BB962C8B-B14F-4D97-AF65-F5344CB8AC3E}">
        <p14:creationId xmlns:p14="http://schemas.microsoft.com/office/powerpoint/2010/main" val="1700845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Influencers</a:t>
            </a:r>
          </a:p>
        </p:txBody>
      </p:sp>
      <p:sp>
        <p:nvSpPr>
          <p:cNvPr id="8" name="Text Placeholder 2">
            <a:extLst>
              <a:ext uri="{FF2B5EF4-FFF2-40B4-BE49-F238E27FC236}">
                <a16:creationId xmlns:a16="http://schemas.microsoft.com/office/drawing/2014/main" xmlns="" id="{11092436-D7BB-4C26-9622-33BC8FF3B8B7}"/>
              </a:ext>
            </a:extLst>
          </p:cNvPr>
          <p:cNvSpPr>
            <a:spLocks noGrp="1"/>
          </p:cNvSpPr>
          <p:nvPr>
            <p:ph type="body" sz="quarter" idx="12"/>
          </p:nvPr>
        </p:nvSpPr>
        <p:spPr>
          <a:xfrm>
            <a:off x="669057" y="2277182"/>
            <a:ext cx="10239735" cy="3406581"/>
          </a:xfrm>
        </p:spPr>
        <p:txBody>
          <a:bodyPr/>
          <a:lstStyle/>
          <a:p>
            <a:pPr algn="l"/>
            <a:r>
              <a:rPr lang="en-US" sz="2800" dirty="0"/>
              <a:t>For customers who have over </a:t>
            </a:r>
            <a:r>
              <a:rPr lang="en-US" sz="2800" dirty="0" smtClean="0"/>
              <a:t>3K </a:t>
            </a:r>
            <a:r>
              <a:rPr lang="en-US" sz="2800" dirty="0"/>
              <a:t>followers, even if the scope is technical and therefore CSS scope, Marketing teams usually require us to get approval before replying back. Let us know if you’d like us to align anything new</a:t>
            </a:r>
            <a:r>
              <a:rPr lang="en-US" sz="2800" dirty="0" smtClean="0"/>
              <a:t>.</a:t>
            </a:r>
          </a:p>
          <a:p>
            <a:pPr algn="l"/>
            <a:endParaRPr lang="es-CO" sz="2800" dirty="0"/>
          </a:p>
          <a:p>
            <a:pPr algn="l"/>
            <a:endParaRPr lang="en-US" sz="2800" dirty="0"/>
          </a:p>
          <a:p>
            <a:endParaRPr lang="en-US" dirty="0"/>
          </a:p>
          <a:p>
            <a:endParaRPr lang="en-US" dirty="0"/>
          </a:p>
          <a:p>
            <a:pPr algn="ctr"/>
            <a:r>
              <a:rPr lang="en-US" sz="3200" b="1" dirty="0">
                <a:solidFill>
                  <a:srgbClr val="FF0000"/>
                </a:solidFill>
              </a:rPr>
              <a:t>Escalation: Send to </a:t>
            </a:r>
            <a:r>
              <a:rPr lang="en-US" sz="3200" b="1" dirty="0" smtClean="0">
                <a:solidFill>
                  <a:srgbClr val="FF0000"/>
                </a:solidFill>
              </a:rPr>
              <a:t>Vielka first </a:t>
            </a:r>
            <a:r>
              <a:rPr lang="en-US" sz="3200" b="1" dirty="0">
                <a:solidFill>
                  <a:srgbClr val="FF0000"/>
                </a:solidFill>
              </a:rPr>
              <a:t>always</a:t>
            </a:r>
            <a:r>
              <a:rPr lang="en-US" sz="3200" b="1" dirty="0" smtClean="0">
                <a:solidFill>
                  <a:srgbClr val="FF0000"/>
                </a:solidFill>
              </a:rPr>
              <a:t>.</a:t>
            </a:r>
            <a:endParaRPr lang="en-US" sz="3200" b="1" dirty="0">
              <a:solidFill>
                <a:srgbClr val="FF0000"/>
              </a:solidFill>
            </a:endParaRPr>
          </a:p>
        </p:txBody>
      </p:sp>
    </p:spTree>
    <p:extLst>
      <p:ext uri="{BB962C8B-B14F-4D97-AF65-F5344CB8AC3E}">
        <p14:creationId xmlns:p14="http://schemas.microsoft.com/office/powerpoint/2010/main" val="2364726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err="1" smtClean="0"/>
              <a:t>Resources</a:t>
            </a:r>
            <a:endParaRPr lang="es-CO" dirty="0"/>
          </a:p>
        </p:txBody>
      </p:sp>
      <p:sp>
        <p:nvSpPr>
          <p:cNvPr id="6" name="TextBox 5"/>
          <p:cNvSpPr txBox="1"/>
          <p:nvPr/>
        </p:nvSpPr>
        <p:spPr>
          <a:xfrm>
            <a:off x="190815" y="2169985"/>
            <a:ext cx="5088157" cy="4524315"/>
          </a:xfrm>
          <a:prstGeom prst="rect">
            <a:avLst/>
          </a:prstGeom>
          <a:noFill/>
        </p:spPr>
        <p:txBody>
          <a:bodyPr wrap="square" rtlCol="0">
            <a:spAutoFit/>
          </a:bodyPr>
          <a:lstStyle/>
          <a:p>
            <a:pPr algn="just"/>
            <a:r>
              <a:rPr lang="es-CO" sz="1600" dirty="0" smtClean="0"/>
              <a:t>News and </a:t>
            </a:r>
            <a:r>
              <a:rPr lang="es-CO" sz="1600" dirty="0" err="1" smtClean="0"/>
              <a:t>announcements</a:t>
            </a:r>
            <a:r>
              <a:rPr lang="es-CO" sz="1600" dirty="0" smtClean="0"/>
              <a:t>:</a:t>
            </a:r>
          </a:p>
          <a:p>
            <a:pPr algn="just"/>
            <a:r>
              <a:rPr lang="en-US" sz="1600" dirty="0">
                <a:hlinkClick r:id="rId2"/>
              </a:rPr>
              <a:t>https://powerbi.microsoft.com/en-us/blog</a:t>
            </a:r>
            <a:r>
              <a:rPr lang="en-US" sz="1600" dirty="0" smtClean="0">
                <a:hlinkClick r:id="rId2"/>
              </a:rPr>
              <a:t>/</a:t>
            </a:r>
            <a:endParaRPr lang="en-US" sz="1600" dirty="0" smtClean="0"/>
          </a:p>
          <a:p>
            <a:pPr algn="just"/>
            <a:endParaRPr lang="en-US" sz="1600" dirty="0"/>
          </a:p>
          <a:p>
            <a:pPr algn="just"/>
            <a:r>
              <a:rPr lang="en-US" sz="1600" dirty="0" smtClean="0"/>
              <a:t>Documentation:</a:t>
            </a:r>
          </a:p>
          <a:p>
            <a:pPr algn="just"/>
            <a:r>
              <a:rPr lang="en-US" sz="1600" dirty="0">
                <a:hlinkClick r:id="rId3"/>
              </a:rPr>
              <a:t>https://docs.microsoft.com/en-us/power-bi</a:t>
            </a:r>
            <a:r>
              <a:rPr lang="en-US" sz="1600" dirty="0" smtClean="0">
                <a:hlinkClick r:id="rId3"/>
              </a:rPr>
              <a:t>/</a:t>
            </a:r>
            <a:r>
              <a:rPr lang="en-US" sz="1600" dirty="0" smtClean="0"/>
              <a:t> </a:t>
            </a:r>
          </a:p>
          <a:p>
            <a:pPr algn="just"/>
            <a:endParaRPr lang="en-US" sz="1600" dirty="0" smtClean="0"/>
          </a:p>
          <a:p>
            <a:pPr algn="just"/>
            <a:r>
              <a:rPr lang="en-US" sz="1600" dirty="0" smtClean="0"/>
              <a:t>Guided learning:</a:t>
            </a:r>
            <a:endParaRPr lang="en-US" sz="1600" dirty="0"/>
          </a:p>
          <a:p>
            <a:pPr algn="just"/>
            <a:r>
              <a:rPr lang="en-US" sz="1600" dirty="0">
                <a:hlinkClick r:id="rId4"/>
              </a:rPr>
              <a:t>https://</a:t>
            </a:r>
            <a:r>
              <a:rPr lang="en-US" sz="1600" dirty="0" smtClean="0">
                <a:hlinkClick r:id="rId4"/>
              </a:rPr>
              <a:t>docs.microsoft.com/en-us/power-bi/guided-learning/index</a:t>
            </a:r>
            <a:r>
              <a:rPr lang="en-US" sz="1600" dirty="0" smtClean="0"/>
              <a:t> </a:t>
            </a:r>
          </a:p>
          <a:p>
            <a:pPr algn="just"/>
            <a:endParaRPr lang="en-US" sz="1600" dirty="0" smtClean="0"/>
          </a:p>
          <a:p>
            <a:pPr algn="just"/>
            <a:r>
              <a:rPr lang="en-US" sz="1600" dirty="0" smtClean="0"/>
              <a:t>Forum:</a:t>
            </a:r>
            <a:endParaRPr lang="en-US" sz="1600" dirty="0"/>
          </a:p>
          <a:p>
            <a:pPr algn="just"/>
            <a:r>
              <a:rPr lang="en-US" sz="1600" dirty="0">
                <a:hlinkClick r:id="rId5"/>
              </a:rPr>
              <a:t>http://community.powerbi.com</a:t>
            </a:r>
            <a:r>
              <a:rPr lang="en-US" sz="1600" dirty="0" smtClean="0">
                <a:hlinkClick r:id="rId5"/>
              </a:rPr>
              <a:t>/</a:t>
            </a:r>
            <a:endParaRPr lang="en-US" sz="1600" dirty="0" smtClean="0"/>
          </a:p>
          <a:p>
            <a:pPr algn="just"/>
            <a:endParaRPr lang="en-US" sz="1600" dirty="0" smtClean="0"/>
          </a:p>
          <a:p>
            <a:pPr algn="just"/>
            <a:r>
              <a:rPr lang="en-US" sz="1600" dirty="0" smtClean="0"/>
              <a:t>Ideas (</a:t>
            </a:r>
            <a:r>
              <a:rPr lang="en-US" sz="1600" dirty="0" err="1" smtClean="0"/>
              <a:t>UserVoice</a:t>
            </a:r>
            <a:r>
              <a:rPr lang="en-US" sz="1600" dirty="0" smtClean="0"/>
              <a:t>):</a:t>
            </a:r>
            <a:endParaRPr lang="en-US" sz="1600" dirty="0"/>
          </a:p>
          <a:p>
            <a:pPr algn="just"/>
            <a:r>
              <a:rPr lang="es-CO" sz="1600" u="sng" dirty="0">
                <a:hlinkClick r:id="rId6"/>
              </a:rPr>
              <a:t>https://</a:t>
            </a:r>
            <a:r>
              <a:rPr lang="es-CO" sz="1600" u="sng" dirty="0" smtClean="0">
                <a:hlinkClick r:id="rId6"/>
              </a:rPr>
              <a:t>ideas.powerbi.com/forums/265200-power-bi</a:t>
            </a:r>
            <a:endParaRPr lang="en-US" sz="1600" dirty="0" smtClean="0"/>
          </a:p>
          <a:p>
            <a:pPr algn="just"/>
            <a:endParaRPr lang="en-US" sz="1600" dirty="0" smtClean="0"/>
          </a:p>
          <a:p>
            <a:pPr algn="just"/>
            <a:r>
              <a:rPr lang="en-US" sz="1600" dirty="0" smtClean="0"/>
              <a:t>GitHub:</a:t>
            </a:r>
            <a:endParaRPr lang="en-US" sz="1600" dirty="0"/>
          </a:p>
          <a:p>
            <a:pPr algn="just"/>
            <a:r>
              <a:rPr lang="en-US" sz="1600" dirty="0">
                <a:hlinkClick r:id="rId7"/>
              </a:rPr>
              <a:t>https://</a:t>
            </a:r>
            <a:r>
              <a:rPr lang="en-US" sz="1600" dirty="0" smtClean="0">
                <a:hlinkClick r:id="rId7"/>
              </a:rPr>
              <a:t>github.com/powerbi</a:t>
            </a:r>
            <a:endParaRPr lang="en-US" sz="1600" dirty="0" smtClean="0"/>
          </a:p>
        </p:txBody>
      </p:sp>
      <p:sp>
        <p:nvSpPr>
          <p:cNvPr id="7" name="Rectangle 6"/>
          <p:cNvSpPr/>
          <p:nvPr/>
        </p:nvSpPr>
        <p:spPr>
          <a:xfrm>
            <a:off x="5687291" y="2707562"/>
            <a:ext cx="6096000" cy="2677656"/>
          </a:xfrm>
          <a:prstGeom prst="rect">
            <a:avLst/>
          </a:prstGeom>
          <a:solidFill>
            <a:schemeClr val="accent1"/>
          </a:solidFill>
          <a:ln w="76200">
            <a:solidFill>
              <a:schemeClr val="tx2"/>
            </a:solidFill>
          </a:ln>
        </p:spPr>
        <p:txBody>
          <a:bodyPr>
            <a:spAutoFit/>
          </a:bodyPr>
          <a:lstStyle/>
          <a:p>
            <a:pPr algn="just"/>
            <a:r>
              <a:rPr lang="en-US" sz="2400" dirty="0"/>
              <a:t>Analyze &amp; Visualize Data with Power BI:</a:t>
            </a:r>
          </a:p>
          <a:p>
            <a:pPr algn="just"/>
            <a:r>
              <a:rPr lang="en-US" sz="2400" dirty="0">
                <a:hlinkClick r:id="rId8"/>
              </a:rPr>
              <a:t>https://</a:t>
            </a:r>
            <a:r>
              <a:rPr lang="en-US" sz="2400" dirty="0" smtClean="0">
                <a:hlinkClick r:id="rId8"/>
              </a:rPr>
              <a:t>www.youtube.com/playlist?list=PL1N57mwBHtN0JFoKSR0n-tBkUJHeMP2cP</a:t>
            </a:r>
            <a:endParaRPr lang="en-US" sz="2400" dirty="0" smtClean="0"/>
          </a:p>
          <a:p>
            <a:pPr algn="just"/>
            <a:endParaRPr lang="en-US" sz="2400" dirty="0"/>
          </a:p>
          <a:p>
            <a:pPr algn="just"/>
            <a:r>
              <a:rPr lang="en-US" sz="2400" dirty="0" err="1" smtClean="0"/>
              <a:t>Stackoverflow</a:t>
            </a:r>
            <a:r>
              <a:rPr lang="en-US" sz="2400" dirty="0" smtClean="0"/>
              <a:t>:</a:t>
            </a:r>
          </a:p>
          <a:p>
            <a:pPr algn="just"/>
            <a:r>
              <a:rPr lang="en-US" sz="2400" dirty="0">
                <a:hlinkClick r:id="rId9"/>
              </a:rPr>
              <a:t>http://</a:t>
            </a:r>
            <a:r>
              <a:rPr lang="en-US" sz="2400" dirty="0" smtClean="0">
                <a:hlinkClick r:id="rId9"/>
              </a:rPr>
              <a:t>stackoverflow.com/questions/tagged/powerbi</a:t>
            </a:r>
            <a:endParaRPr lang="en-US" sz="2400" dirty="0"/>
          </a:p>
        </p:txBody>
      </p:sp>
      <p:cxnSp>
        <p:nvCxnSpPr>
          <p:cNvPr id="12" name="Elbow Connector 11"/>
          <p:cNvCxnSpPr/>
          <p:nvPr/>
        </p:nvCxnSpPr>
        <p:spPr>
          <a:xfrm flipV="1">
            <a:off x="4270663" y="3158837"/>
            <a:ext cx="1364673" cy="810491"/>
          </a:xfrm>
          <a:prstGeom prst="bentConnector3">
            <a:avLst>
              <a:gd name="adj1" fmla="val 203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8735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7850" y="487296"/>
            <a:ext cx="9628632" cy="1362113"/>
          </a:xfrm>
        </p:spPr>
        <p:txBody>
          <a:bodyPr/>
          <a:lstStyle/>
          <a:p>
            <a:r>
              <a:rPr lang="en-US" dirty="0" smtClean="0"/>
              <a:t>What is </a:t>
            </a:r>
            <a:r>
              <a:rPr lang="en-US" dirty="0" smtClean="0"/>
              <a:t>PBI</a:t>
            </a:r>
            <a:r>
              <a:rPr lang="en-US" dirty="0" smtClean="0"/>
              <a:t>?</a:t>
            </a:r>
            <a:endParaRPr lang="en-US" dirty="0"/>
          </a:p>
        </p:txBody>
      </p:sp>
      <p:sp>
        <p:nvSpPr>
          <p:cNvPr id="14" name="TextBox 13"/>
          <p:cNvSpPr txBox="1"/>
          <p:nvPr/>
        </p:nvSpPr>
        <p:spPr>
          <a:xfrm>
            <a:off x="200816" y="1849409"/>
            <a:ext cx="10822945" cy="954107"/>
          </a:xfrm>
          <a:prstGeom prst="rect">
            <a:avLst/>
          </a:prstGeom>
          <a:noFill/>
        </p:spPr>
        <p:txBody>
          <a:bodyPr wrap="square" rtlCol="0">
            <a:spAutoFit/>
          </a:bodyPr>
          <a:lstStyle/>
          <a:p>
            <a:pPr algn="just"/>
            <a:r>
              <a:rPr lang="en-US" sz="2800" dirty="0" smtClean="0"/>
              <a:t>Cloud-based</a:t>
            </a:r>
            <a:r>
              <a:rPr lang="es-CO" sz="2800" dirty="0" smtClean="0"/>
              <a:t> </a:t>
            </a:r>
            <a:r>
              <a:rPr lang="en-US" sz="2800" dirty="0" smtClean="0"/>
              <a:t>analytics system that allows to access, edit and analyze data in real time and in a collaborative way.</a:t>
            </a:r>
          </a:p>
        </p:txBody>
      </p:sp>
      <p:pic>
        <p:nvPicPr>
          <p:cNvPr id="15" name="Picture 14"/>
          <p:cNvPicPr>
            <a:picLocks noChangeAspect="1"/>
          </p:cNvPicPr>
          <p:nvPr/>
        </p:nvPicPr>
        <p:blipFill>
          <a:blip r:embed="rId2"/>
          <a:stretch>
            <a:fillRect/>
          </a:stretch>
        </p:blipFill>
        <p:spPr>
          <a:xfrm>
            <a:off x="5155089" y="2738345"/>
            <a:ext cx="6385655" cy="3721805"/>
          </a:xfrm>
          <a:prstGeom prst="rect">
            <a:avLst/>
          </a:prstGeom>
          <a:ln w="3175">
            <a:solidFill>
              <a:schemeClr val="tx1"/>
            </a:solidFill>
          </a:ln>
          <a:effectLst/>
        </p:spPr>
      </p:pic>
      <p:sp>
        <p:nvSpPr>
          <p:cNvPr id="8" name="TextBox 7"/>
          <p:cNvSpPr txBox="1"/>
          <p:nvPr/>
        </p:nvSpPr>
        <p:spPr>
          <a:xfrm>
            <a:off x="153867" y="6514930"/>
            <a:ext cx="4605165" cy="276999"/>
          </a:xfrm>
          <a:prstGeom prst="rect">
            <a:avLst/>
          </a:prstGeom>
          <a:noFill/>
        </p:spPr>
        <p:txBody>
          <a:bodyPr wrap="square" rtlCol="0">
            <a:spAutoFit/>
          </a:bodyPr>
          <a:lstStyle/>
          <a:p>
            <a:pPr algn="just"/>
            <a:r>
              <a:rPr lang="en-US" sz="1200" dirty="0" smtClean="0"/>
              <a:t>*Sing up can be free, but it’s restricted to organizational accounts only.</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93" y="2738345"/>
            <a:ext cx="4200143" cy="3838931"/>
          </a:xfrm>
          <a:prstGeom prst="rect">
            <a:avLst/>
          </a:prstGeom>
        </p:spPr>
      </p:pic>
    </p:spTree>
    <p:extLst>
      <p:ext uri="{BB962C8B-B14F-4D97-AF65-F5344CB8AC3E}">
        <p14:creationId xmlns:p14="http://schemas.microsoft.com/office/powerpoint/2010/main" val="888304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BI</a:t>
            </a:r>
            <a:endParaRPr lang="en-US" dirty="0"/>
          </a:p>
        </p:txBody>
      </p:sp>
      <p:sp>
        <p:nvSpPr>
          <p:cNvPr id="6" name="TextBox 5"/>
          <p:cNvSpPr txBox="1"/>
          <p:nvPr/>
        </p:nvSpPr>
        <p:spPr>
          <a:xfrm>
            <a:off x="283943" y="1922146"/>
            <a:ext cx="10822945" cy="523220"/>
          </a:xfrm>
          <a:prstGeom prst="rect">
            <a:avLst/>
          </a:prstGeom>
          <a:noFill/>
        </p:spPr>
        <p:txBody>
          <a:bodyPr wrap="square" rtlCol="0">
            <a:spAutoFit/>
          </a:bodyPr>
          <a:lstStyle/>
          <a:p>
            <a:pPr algn="just"/>
            <a:r>
              <a:rPr lang="en-US" sz="2800" dirty="0" smtClean="0"/>
              <a:t>Oriented</a:t>
            </a:r>
            <a:r>
              <a:rPr lang="es-CO" sz="2800" dirty="0" smtClean="0"/>
              <a:t> to </a:t>
            </a:r>
            <a:r>
              <a:rPr lang="en-US" sz="2800" dirty="0" smtClean="0"/>
              <a:t>business</a:t>
            </a:r>
            <a:r>
              <a:rPr lang="es-CO" sz="2800" dirty="0" smtClean="0"/>
              <a:t> </a:t>
            </a:r>
            <a:r>
              <a:rPr lang="en-US" sz="2800" dirty="0" smtClean="0"/>
              <a:t>customers (collaborative tool).</a:t>
            </a:r>
          </a:p>
        </p:txBody>
      </p:sp>
      <p:pic>
        <p:nvPicPr>
          <p:cNvPr id="7" name="Picture 6"/>
          <p:cNvPicPr>
            <a:picLocks noChangeAspect="1"/>
          </p:cNvPicPr>
          <p:nvPr/>
        </p:nvPicPr>
        <p:blipFill>
          <a:blip r:embed="rId2"/>
          <a:stretch>
            <a:fillRect/>
          </a:stretch>
        </p:blipFill>
        <p:spPr>
          <a:xfrm>
            <a:off x="320159" y="2445366"/>
            <a:ext cx="11153775" cy="4295775"/>
          </a:xfrm>
          <a:prstGeom prst="rect">
            <a:avLst/>
          </a:prstGeom>
        </p:spPr>
      </p:pic>
    </p:spTree>
    <p:extLst>
      <p:ext uri="{BB962C8B-B14F-4D97-AF65-F5344CB8AC3E}">
        <p14:creationId xmlns:p14="http://schemas.microsoft.com/office/powerpoint/2010/main" val="2902466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1280160" y="466343"/>
            <a:ext cx="9628632" cy="1362113"/>
          </a:xfrm>
        </p:spPr>
        <p:txBody>
          <a:bodyPr/>
          <a:lstStyle/>
          <a:p>
            <a:r>
              <a:rPr lang="en-US" dirty="0" smtClean="0"/>
              <a:t>PBI </a:t>
            </a:r>
            <a:r>
              <a:rPr lang="en-US" dirty="0"/>
              <a:t>Service Free VS Pro</a:t>
            </a:r>
            <a:endParaRPr lang="en-US" dirty="0"/>
          </a:p>
        </p:txBody>
      </p:sp>
      <p:pic>
        <p:nvPicPr>
          <p:cNvPr id="2" name="Picture 1"/>
          <p:cNvPicPr>
            <a:picLocks noChangeAspect="1"/>
          </p:cNvPicPr>
          <p:nvPr/>
        </p:nvPicPr>
        <p:blipFill>
          <a:blip r:embed="rId2"/>
          <a:stretch>
            <a:fillRect/>
          </a:stretch>
        </p:blipFill>
        <p:spPr>
          <a:xfrm>
            <a:off x="2639683" y="1963533"/>
            <a:ext cx="6650966" cy="4730564"/>
          </a:xfrm>
          <a:prstGeom prst="rect">
            <a:avLst/>
          </a:prstGeom>
        </p:spPr>
      </p:pic>
    </p:spTree>
    <p:extLst>
      <p:ext uri="{BB962C8B-B14F-4D97-AF65-F5344CB8AC3E}">
        <p14:creationId xmlns:p14="http://schemas.microsoft.com/office/powerpoint/2010/main" val="145743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280160" y="466343"/>
            <a:ext cx="9628632" cy="1362113"/>
          </a:xfrm>
        </p:spPr>
        <p:txBody>
          <a:bodyPr/>
          <a:lstStyle/>
          <a:p>
            <a:r>
              <a:rPr lang="en-US" dirty="0" smtClean="0"/>
              <a:t>PBI Desktop</a:t>
            </a:r>
            <a:endParaRPr lang="en-US" dirty="0"/>
          </a:p>
        </p:txBody>
      </p:sp>
      <p:pic>
        <p:nvPicPr>
          <p:cNvPr id="7" name="Picture 6"/>
          <p:cNvPicPr>
            <a:picLocks noChangeAspect="1"/>
          </p:cNvPicPr>
          <p:nvPr/>
        </p:nvPicPr>
        <p:blipFill>
          <a:blip r:embed="rId2"/>
          <a:stretch>
            <a:fillRect/>
          </a:stretch>
        </p:blipFill>
        <p:spPr>
          <a:xfrm>
            <a:off x="422772" y="3253654"/>
            <a:ext cx="11010900" cy="2200275"/>
          </a:xfrm>
          <a:prstGeom prst="rect">
            <a:avLst/>
          </a:prstGeom>
        </p:spPr>
      </p:pic>
      <p:sp>
        <p:nvSpPr>
          <p:cNvPr id="8" name="TextBox 7"/>
          <p:cNvSpPr txBox="1"/>
          <p:nvPr/>
        </p:nvSpPr>
        <p:spPr>
          <a:xfrm>
            <a:off x="283943" y="2244267"/>
            <a:ext cx="10822945" cy="523220"/>
          </a:xfrm>
          <a:prstGeom prst="rect">
            <a:avLst/>
          </a:prstGeom>
          <a:noFill/>
        </p:spPr>
        <p:txBody>
          <a:bodyPr wrap="square" rtlCol="0">
            <a:spAutoFit/>
          </a:bodyPr>
          <a:lstStyle/>
          <a:p>
            <a:pPr algn="just"/>
            <a:r>
              <a:rPr lang="en-US" sz="2800" dirty="0" smtClean="0"/>
              <a:t>Oriented</a:t>
            </a:r>
            <a:r>
              <a:rPr lang="es-CO" sz="2800" dirty="0" smtClean="0"/>
              <a:t> to </a:t>
            </a:r>
            <a:r>
              <a:rPr lang="en-US" sz="2800" dirty="0" smtClean="0"/>
              <a:t>regular</a:t>
            </a:r>
            <a:r>
              <a:rPr lang="es-CO" sz="2800" dirty="0" smtClean="0"/>
              <a:t> </a:t>
            </a:r>
            <a:r>
              <a:rPr lang="en-US" sz="2800" dirty="0" smtClean="0"/>
              <a:t>customers (edition and uploading tool).</a:t>
            </a:r>
          </a:p>
        </p:txBody>
      </p:sp>
    </p:spTree>
    <p:extLst>
      <p:ext uri="{BB962C8B-B14F-4D97-AF65-F5344CB8AC3E}">
        <p14:creationId xmlns:p14="http://schemas.microsoft.com/office/powerpoint/2010/main" val="373419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98551" y="3333316"/>
            <a:ext cx="10991850" cy="2124075"/>
          </a:xfrm>
          <a:prstGeom prst="rect">
            <a:avLst/>
          </a:prstGeom>
        </p:spPr>
      </p:pic>
      <p:sp>
        <p:nvSpPr>
          <p:cNvPr id="6" name="Title 1"/>
          <p:cNvSpPr>
            <a:spLocks noGrp="1"/>
          </p:cNvSpPr>
          <p:nvPr>
            <p:ph type="title"/>
          </p:nvPr>
        </p:nvSpPr>
        <p:spPr>
          <a:xfrm>
            <a:off x="1280160" y="466343"/>
            <a:ext cx="9628632" cy="1362113"/>
          </a:xfrm>
        </p:spPr>
        <p:txBody>
          <a:bodyPr/>
          <a:lstStyle/>
          <a:p>
            <a:r>
              <a:rPr lang="en-US" dirty="0" smtClean="0"/>
              <a:t>PBI Gateway</a:t>
            </a:r>
            <a:endParaRPr lang="en-US" dirty="0"/>
          </a:p>
        </p:txBody>
      </p:sp>
      <p:sp>
        <p:nvSpPr>
          <p:cNvPr id="7" name="TextBox 6"/>
          <p:cNvSpPr txBox="1"/>
          <p:nvPr/>
        </p:nvSpPr>
        <p:spPr>
          <a:xfrm>
            <a:off x="283943" y="2244267"/>
            <a:ext cx="10822945" cy="523220"/>
          </a:xfrm>
          <a:prstGeom prst="rect">
            <a:avLst/>
          </a:prstGeom>
          <a:noFill/>
        </p:spPr>
        <p:txBody>
          <a:bodyPr wrap="square" rtlCol="0">
            <a:spAutoFit/>
          </a:bodyPr>
          <a:lstStyle/>
          <a:p>
            <a:pPr algn="just"/>
            <a:r>
              <a:rPr lang="es-CO" sz="2800" dirty="0" smtClean="0"/>
              <a:t>Server and Cloud </a:t>
            </a:r>
            <a:r>
              <a:rPr lang="es-CO" sz="2800" dirty="0" err="1" smtClean="0"/>
              <a:t>tool</a:t>
            </a:r>
            <a:r>
              <a:rPr lang="en-US" sz="2800" dirty="0" smtClean="0"/>
              <a:t>.</a:t>
            </a:r>
          </a:p>
        </p:txBody>
      </p:sp>
    </p:spTree>
    <p:extLst>
      <p:ext uri="{BB962C8B-B14F-4D97-AF65-F5344CB8AC3E}">
        <p14:creationId xmlns:p14="http://schemas.microsoft.com/office/powerpoint/2010/main" val="455775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Power BI Triage Plan Overview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943457268"/>
              </p:ext>
            </p:extLst>
          </p:nvPr>
        </p:nvGraphicFramePr>
        <p:xfrm>
          <a:off x="279974" y="1915064"/>
          <a:ext cx="11495084" cy="4666079"/>
        </p:xfrm>
        <a:graphic>
          <a:graphicData uri="http://schemas.openxmlformats.org/drawingml/2006/table">
            <a:tbl>
              <a:tblPr firstRow="1" bandRow="1">
                <a:tableStyleId>{5C22544A-7EE6-4342-B048-85BDC9FD1C3A}</a:tableStyleId>
              </a:tblPr>
              <a:tblGrid>
                <a:gridCol w="1909677">
                  <a:extLst>
                    <a:ext uri="{9D8B030D-6E8A-4147-A177-3AD203B41FA5}">
                      <a16:colId xmlns:a16="http://schemas.microsoft.com/office/drawing/2014/main" xmlns="" val="20000"/>
                    </a:ext>
                  </a:extLst>
                </a:gridCol>
                <a:gridCol w="1339171">
                  <a:extLst>
                    <a:ext uri="{9D8B030D-6E8A-4147-A177-3AD203B41FA5}">
                      <a16:colId xmlns:a16="http://schemas.microsoft.com/office/drawing/2014/main" xmlns="" val="20001"/>
                    </a:ext>
                  </a:extLst>
                </a:gridCol>
                <a:gridCol w="1932219">
                  <a:extLst>
                    <a:ext uri="{9D8B030D-6E8A-4147-A177-3AD203B41FA5}">
                      <a16:colId xmlns:a16="http://schemas.microsoft.com/office/drawing/2014/main" xmlns="" val="274692566"/>
                    </a:ext>
                  </a:extLst>
                </a:gridCol>
                <a:gridCol w="1744502">
                  <a:extLst>
                    <a:ext uri="{9D8B030D-6E8A-4147-A177-3AD203B41FA5}">
                      <a16:colId xmlns:a16="http://schemas.microsoft.com/office/drawing/2014/main" xmlns="" val="20002"/>
                    </a:ext>
                  </a:extLst>
                </a:gridCol>
                <a:gridCol w="3317027">
                  <a:extLst>
                    <a:ext uri="{9D8B030D-6E8A-4147-A177-3AD203B41FA5}">
                      <a16:colId xmlns:a16="http://schemas.microsoft.com/office/drawing/2014/main" xmlns="" val="20003"/>
                    </a:ext>
                  </a:extLst>
                </a:gridCol>
                <a:gridCol w="1252488">
                  <a:extLst>
                    <a:ext uri="{9D8B030D-6E8A-4147-A177-3AD203B41FA5}">
                      <a16:colId xmlns:a16="http://schemas.microsoft.com/office/drawing/2014/main" xmlns="" val="20004"/>
                    </a:ext>
                  </a:extLst>
                </a:gridCol>
              </a:tblGrid>
              <a:tr h="368053">
                <a:tc>
                  <a:txBody>
                    <a:bodyPr/>
                    <a:lstStyle/>
                    <a:p>
                      <a:pPr algn="ctr"/>
                      <a:r>
                        <a:rPr lang="en-US" sz="1000" b="0" dirty="0">
                          <a:latin typeface="+mj-lt"/>
                        </a:rPr>
                        <a:t>Level</a:t>
                      </a:r>
                      <a:r>
                        <a:rPr lang="en-US" sz="1000" b="0" baseline="0" dirty="0">
                          <a:latin typeface="+mj-lt"/>
                        </a:rPr>
                        <a:t> of importance (1=low, 3=high)</a:t>
                      </a:r>
                      <a:endParaRPr lang="en-US" sz="1000" b="0" dirty="0">
                        <a:latin typeface="+mj-lt"/>
                      </a:endParaRPr>
                    </a:p>
                  </a:txBody>
                  <a:tcPr anchor="ctr"/>
                </a:tc>
                <a:tc>
                  <a:txBody>
                    <a:bodyPr/>
                    <a:lstStyle/>
                    <a:p>
                      <a:pPr algn="ctr"/>
                      <a:r>
                        <a:rPr lang="en-US" sz="1000" b="0" dirty="0">
                          <a:latin typeface="+mj-lt"/>
                        </a:rPr>
                        <a:t>Types</a:t>
                      </a:r>
                    </a:p>
                  </a:txBody>
                  <a:tcPr anchor="ctr"/>
                </a:tc>
                <a:tc>
                  <a:txBody>
                    <a:bodyPr/>
                    <a:lstStyle/>
                    <a:p>
                      <a:pPr algn="ctr"/>
                      <a:r>
                        <a:rPr lang="en-US" sz="1000" b="0" dirty="0">
                          <a:latin typeface="+mj-lt"/>
                        </a:rPr>
                        <a:t>CSS Commercial Team Action</a:t>
                      </a:r>
                    </a:p>
                  </a:txBody>
                  <a:tcPr anchor="ctr"/>
                </a:tc>
                <a:tc>
                  <a:txBody>
                    <a:bodyPr/>
                    <a:lstStyle/>
                    <a:p>
                      <a:pPr algn="ctr"/>
                      <a:r>
                        <a:rPr lang="en-US" sz="1000" b="0" dirty="0">
                          <a:latin typeface="+mj-lt"/>
                        </a:rPr>
                        <a:t>C+E Community Manager Action </a:t>
                      </a:r>
                    </a:p>
                  </a:txBody>
                  <a:tcPr anchor="ctr"/>
                </a:tc>
                <a:tc>
                  <a:txBody>
                    <a:bodyPr/>
                    <a:lstStyle/>
                    <a:p>
                      <a:pPr algn="ctr"/>
                      <a:r>
                        <a:rPr lang="en-US" sz="1000" b="0" dirty="0">
                          <a:latin typeface="+mj-lt"/>
                        </a:rPr>
                        <a:t>Follow-up actions </a:t>
                      </a:r>
                    </a:p>
                  </a:txBody>
                  <a:tcPr anchor="ctr"/>
                </a:tc>
                <a:tc>
                  <a:txBody>
                    <a:bodyPr/>
                    <a:lstStyle/>
                    <a:p>
                      <a:pPr algn="ctr"/>
                      <a:r>
                        <a:rPr lang="en-US" sz="1000" b="0" dirty="0">
                          <a:latin typeface="+mj-lt"/>
                        </a:rPr>
                        <a:t>Action</a:t>
                      </a:r>
                      <a:r>
                        <a:rPr lang="en-US" sz="1000" b="0" baseline="0" dirty="0">
                          <a:latin typeface="+mj-lt"/>
                        </a:rPr>
                        <a:t> ETA</a:t>
                      </a:r>
                      <a:endParaRPr lang="en-US" sz="1000" b="0" dirty="0">
                        <a:latin typeface="+mj-lt"/>
                      </a:endParaRPr>
                    </a:p>
                  </a:txBody>
                  <a:tcPr anchor="ctr"/>
                </a:tc>
                <a:extLst>
                  <a:ext uri="{0D108BD9-81ED-4DB2-BD59-A6C34878D82A}">
                    <a16:rowId xmlns:a16="http://schemas.microsoft.com/office/drawing/2014/main" xmlns="" val="10000"/>
                  </a:ext>
                </a:extLst>
              </a:tr>
              <a:tr h="269906">
                <a:tc>
                  <a:txBody>
                    <a:bodyPr/>
                    <a:lstStyle/>
                    <a:p>
                      <a:pPr algn="ctr"/>
                      <a:r>
                        <a:rPr lang="en-US" sz="1000" dirty="0">
                          <a:latin typeface="+mj-lt"/>
                        </a:rPr>
                        <a:t>1</a:t>
                      </a:r>
                    </a:p>
                  </a:txBody>
                  <a:tcPr anchor="ctr"/>
                </a:tc>
                <a:tc>
                  <a:txBody>
                    <a:bodyPr/>
                    <a:lstStyle/>
                    <a:p>
                      <a:pPr algn="l"/>
                      <a:r>
                        <a:rPr lang="en-US" sz="1000" dirty="0">
                          <a:latin typeface="+mj-lt"/>
                        </a:rPr>
                        <a:t>Kudos</a:t>
                      </a:r>
                    </a:p>
                  </a:txBody>
                  <a:tcPr anchor="ctr"/>
                </a:tc>
                <a:tc>
                  <a:txBody>
                    <a:bodyPr/>
                    <a:lstStyle/>
                    <a:p>
                      <a:pPr algn="l"/>
                      <a:r>
                        <a:rPr lang="en-US" sz="1000" dirty="0">
                          <a:latin typeface="+mj-lt"/>
                        </a:rPr>
                        <a:t>None</a:t>
                      </a:r>
                    </a:p>
                  </a:txBody>
                  <a:tcPr anchor="ctr"/>
                </a:tc>
                <a:tc>
                  <a:txBody>
                    <a:bodyPr/>
                    <a:lstStyle/>
                    <a:p>
                      <a:pPr marL="0" indent="0">
                        <a:buFont typeface="Arial" panose="020B0604020202020204" pitchFamily="34" charset="0"/>
                        <a:buNone/>
                      </a:pPr>
                      <a:r>
                        <a:rPr lang="en-US" sz="1000" dirty="0">
                          <a:latin typeface="+mj-lt"/>
                        </a:rPr>
                        <a:t>Thank and engage user.</a:t>
                      </a:r>
                    </a:p>
                  </a:txBody>
                  <a:tcPr anchor="ctr"/>
                </a:tc>
                <a:tc>
                  <a:txBody>
                    <a:bodyPr/>
                    <a:lstStyle/>
                    <a:p>
                      <a:r>
                        <a:rPr lang="en-US" sz="1000" dirty="0">
                          <a:latin typeface="+mj-lt"/>
                        </a:rPr>
                        <a:t>None. </a:t>
                      </a:r>
                    </a:p>
                  </a:txBody>
                  <a:tcPr anchor="ctr"/>
                </a:tc>
                <a:tc>
                  <a:txBody>
                    <a:bodyPr/>
                    <a:lstStyle/>
                    <a:p>
                      <a:r>
                        <a:rPr lang="en-US" sz="1000" dirty="0">
                          <a:latin typeface="+mj-lt"/>
                        </a:rPr>
                        <a:t>N/A</a:t>
                      </a:r>
                    </a:p>
                  </a:txBody>
                  <a:tcPr anchor="ctr"/>
                </a:tc>
                <a:extLst>
                  <a:ext uri="{0D108BD9-81ED-4DB2-BD59-A6C34878D82A}">
                    <a16:rowId xmlns:a16="http://schemas.microsoft.com/office/drawing/2014/main" xmlns="" val="10001"/>
                  </a:ext>
                </a:extLst>
              </a:tr>
              <a:tr h="269906">
                <a:tc>
                  <a:txBody>
                    <a:bodyPr/>
                    <a:lstStyle/>
                    <a:p>
                      <a:pPr algn="ctr"/>
                      <a:r>
                        <a:rPr lang="en-US" sz="1000" dirty="0">
                          <a:latin typeface="+mj-lt"/>
                        </a:rPr>
                        <a:t>1</a:t>
                      </a:r>
                    </a:p>
                  </a:txBody>
                  <a:tcPr anchor="ctr"/>
                </a:tc>
                <a:tc>
                  <a:txBody>
                    <a:bodyPr/>
                    <a:lstStyle/>
                    <a:p>
                      <a:pPr algn="l"/>
                      <a:r>
                        <a:rPr lang="en-US" sz="1000" dirty="0">
                          <a:latin typeface="+mj-lt"/>
                        </a:rPr>
                        <a:t>“Rants”</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000000"/>
                          </a:solidFill>
                          <a:effectLst/>
                          <a:uLnTx/>
                          <a:uFillTx/>
                          <a:latin typeface="Segoe UI Light"/>
                          <a:ea typeface="+mn-ea"/>
                          <a:cs typeface="+mn-cs"/>
                        </a:rPr>
                        <a:t>None.</a:t>
                      </a:r>
                    </a:p>
                  </a:txBody>
                  <a:tcPr anchor="ctr"/>
                </a:tc>
                <a:tc>
                  <a:txBody>
                    <a:bodyPr/>
                    <a:lstStyle/>
                    <a:p>
                      <a:pPr marL="0" indent="0">
                        <a:buFont typeface="Arial" panose="020B0604020202020204" pitchFamily="34" charset="0"/>
                        <a:buNone/>
                      </a:pPr>
                      <a:r>
                        <a:rPr lang="en-US" sz="1000" dirty="0">
                          <a:latin typeface="+mj-lt"/>
                        </a:rPr>
                        <a:t>None. </a:t>
                      </a:r>
                    </a:p>
                  </a:txBody>
                  <a:tcPr anchor="ctr"/>
                </a:tc>
                <a:tc>
                  <a:txBody>
                    <a:bodyPr/>
                    <a:lstStyle/>
                    <a:p>
                      <a:r>
                        <a:rPr lang="en-US" sz="1000" dirty="0">
                          <a:latin typeface="+mj-lt"/>
                        </a:rPr>
                        <a:t>None. </a:t>
                      </a:r>
                    </a:p>
                  </a:txBody>
                  <a:tcPr anchor="ctr"/>
                </a:tc>
                <a:tc>
                  <a:txBody>
                    <a:bodyPr/>
                    <a:lstStyle/>
                    <a:p>
                      <a:r>
                        <a:rPr lang="en-US" sz="1000" dirty="0">
                          <a:latin typeface="+mj-lt"/>
                        </a:rPr>
                        <a:t>N/A</a:t>
                      </a:r>
                    </a:p>
                  </a:txBody>
                  <a:tcPr anchor="ctr"/>
                </a:tc>
                <a:extLst>
                  <a:ext uri="{0D108BD9-81ED-4DB2-BD59-A6C34878D82A}">
                    <a16:rowId xmlns:a16="http://schemas.microsoft.com/office/drawing/2014/main" xmlns="" val="10002"/>
                  </a:ext>
                </a:extLst>
              </a:tr>
              <a:tr h="368053">
                <a:tc>
                  <a:txBody>
                    <a:bodyPr/>
                    <a:lstStyle/>
                    <a:p>
                      <a:pPr algn="ctr"/>
                      <a:r>
                        <a:rPr lang="en-US" sz="1000" dirty="0">
                          <a:latin typeface="+mj-lt"/>
                        </a:rPr>
                        <a:t>1</a:t>
                      </a:r>
                    </a:p>
                  </a:txBody>
                  <a:tcPr anchor="ct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000" dirty="0">
                          <a:latin typeface="+mj-lt"/>
                        </a:rPr>
                        <a:t>Remarks</a:t>
                      </a:r>
                      <a:r>
                        <a:rPr lang="en-US" sz="1000" baseline="0" dirty="0">
                          <a:latin typeface="+mj-lt"/>
                        </a:rPr>
                        <a:t> about competitors </a:t>
                      </a:r>
                      <a:endParaRPr lang="en-US" sz="1000">
                        <a:latin typeface="+mj-lt"/>
                      </a:endParaRPr>
                    </a:p>
                  </a:txBody>
                  <a:tcPr anchor="ct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000" dirty="0">
                          <a:latin typeface="+mj-lt"/>
                        </a:rPr>
                        <a:t>None.</a:t>
                      </a:r>
                    </a:p>
                  </a:txBody>
                  <a:tcPr anchor="ctr"/>
                </a:tc>
                <a:tc>
                  <a:txBody>
                    <a:bodyPr/>
                    <a:lstStyle/>
                    <a:p>
                      <a:pPr marL="0" marR="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latin typeface="+mj-lt"/>
                        </a:rPr>
                        <a:t>None. </a:t>
                      </a:r>
                    </a:p>
                  </a:txBody>
                  <a:tcPr anchor="ctr"/>
                </a:tc>
                <a:tc>
                  <a:txBody>
                    <a:bodyPr/>
                    <a:lstStyle/>
                    <a:p>
                      <a:r>
                        <a:rPr lang="en-US" sz="1000" dirty="0">
                          <a:latin typeface="+mj-lt"/>
                        </a:rPr>
                        <a:t>Inform</a:t>
                      </a:r>
                      <a:r>
                        <a:rPr lang="en-US" sz="1000" baseline="0" dirty="0">
                          <a:latin typeface="+mj-lt"/>
                        </a:rPr>
                        <a:t> compete when appropriate. </a:t>
                      </a:r>
                      <a:endParaRPr lang="en-US" sz="1000" dirty="0">
                        <a:latin typeface="+mj-lt"/>
                      </a:endParaRPr>
                    </a:p>
                  </a:txBody>
                  <a:tcPr anchor="ctr"/>
                </a:tc>
                <a:tc>
                  <a:txBody>
                    <a:bodyPr/>
                    <a:lstStyle/>
                    <a:p>
                      <a:pPr>
                        <a:buNone/>
                      </a:pPr>
                      <a:r>
                        <a:rPr lang="en-US" sz="1000" dirty="0">
                          <a:latin typeface="+mj-lt"/>
                        </a:rPr>
                        <a:t>N/A</a:t>
                      </a:r>
                    </a:p>
                  </a:txBody>
                  <a:tcPr anchor="ctr"/>
                </a:tc>
                <a:extLst>
                  <a:ext uri="{0D108BD9-81ED-4DB2-BD59-A6C34878D82A}">
                    <a16:rowId xmlns:a16="http://schemas.microsoft.com/office/drawing/2014/main" xmlns="" val="10003"/>
                  </a:ext>
                </a:extLst>
              </a:tr>
              <a:tr h="515275">
                <a:tc>
                  <a:txBody>
                    <a:bodyPr/>
                    <a:lstStyle/>
                    <a:p>
                      <a:pPr algn="ctr"/>
                      <a:r>
                        <a:rPr lang="en-US" sz="1000" dirty="0">
                          <a:latin typeface="+mj-lt"/>
                        </a:rPr>
                        <a:t>1</a:t>
                      </a:r>
                      <a:r>
                        <a:rPr lang="en-US" sz="1000" baseline="0" dirty="0">
                          <a:latin typeface="+mj-lt"/>
                        </a:rPr>
                        <a:t> - 3</a:t>
                      </a:r>
                      <a:endParaRPr lang="en-US" sz="1000" dirty="0">
                        <a:latin typeface="+mj-lt"/>
                      </a:endParaRPr>
                    </a:p>
                  </a:txBody>
                  <a:tcPr anchor="ctr"/>
                </a:tc>
                <a:tc>
                  <a:txBody>
                    <a:bodyPr/>
                    <a:lstStyle/>
                    <a:p>
                      <a:pPr algn="l"/>
                      <a:r>
                        <a:rPr lang="en-US" sz="1000" dirty="0">
                          <a:latin typeface="+mj-lt"/>
                        </a:rPr>
                        <a:t>Inquiries on roadmap</a:t>
                      </a:r>
                      <a:r>
                        <a:rPr lang="en-US" sz="1000" baseline="0" dirty="0">
                          <a:latin typeface="+mj-lt"/>
                        </a:rPr>
                        <a:t> plans</a:t>
                      </a:r>
                      <a:endParaRPr lang="en-US" sz="1000" dirty="0">
                        <a:latin typeface="+mj-lt"/>
                      </a:endParaRP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000000"/>
                          </a:solidFill>
                          <a:effectLst/>
                          <a:uLnTx/>
                          <a:uFillTx/>
                          <a:latin typeface="Segoe UI Light"/>
                          <a:ea typeface="+mn-ea"/>
                          <a:cs typeface="+mn-cs"/>
                        </a:rPr>
                        <a:t>Ask user to follow us to stay-up-to date with our releases. </a:t>
                      </a:r>
                      <a:r>
                        <a:rPr kumimoji="0" lang="en-US" sz="1000" b="0" i="0" u="none" strike="noStrike" kern="1200" cap="none" spc="0" normalizeH="0" baseline="0" noProof="0" dirty="0">
                          <a:ln>
                            <a:noFill/>
                          </a:ln>
                          <a:solidFill>
                            <a:srgbClr val="000000"/>
                          </a:solidFill>
                          <a:effectLst/>
                          <a:uLnTx/>
                          <a:uFillTx/>
                          <a:latin typeface="Segoe UI Light"/>
                          <a:ea typeface="+mn-ea"/>
                          <a:cs typeface="+mn-cs"/>
                          <a:hlinkClick r:id="rId2"/>
                        </a:rPr>
                        <a:t>Example</a:t>
                      </a:r>
                      <a:endParaRPr kumimoji="0" lang="en-US" sz="1000" b="0" i="0" u="none" strike="noStrike" kern="1200" cap="none" spc="0" normalizeH="0" baseline="0" noProof="0" dirty="0">
                        <a:ln>
                          <a:noFill/>
                        </a:ln>
                        <a:solidFill>
                          <a:srgbClr val="000000"/>
                        </a:solidFill>
                        <a:effectLst/>
                        <a:uLnTx/>
                        <a:uFillTx/>
                        <a:latin typeface="Segoe UI Light"/>
                        <a:ea typeface="+mn-ea"/>
                        <a:cs typeface="+mn-cs"/>
                      </a:endParaRPr>
                    </a:p>
                  </a:txBody>
                  <a:tcPr anchor="ctr"/>
                </a:tc>
                <a:tc>
                  <a:txBody>
                    <a:bodyPr/>
                    <a:lstStyle/>
                    <a:p>
                      <a:pPr marL="0" indent="0">
                        <a:buFont typeface="Arial" panose="020B0604020202020204" pitchFamily="34" charset="0"/>
                        <a:buNone/>
                      </a:pPr>
                      <a:r>
                        <a:rPr lang="en-US" sz="1000" b="1" dirty="0">
                          <a:highlight>
                            <a:srgbClr val="FFFF00"/>
                          </a:highlight>
                          <a:latin typeface="+mj-lt"/>
                        </a:rPr>
                        <a:t>None - CSS Commercial Team handles.</a:t>
                      </a:r>
                    </a:p>
                  </a:txBody>
                  <a:tcPr anchor="ctr"/>
                </a:tc>
                <a:tc>
                  <a:txBody>
                    <a:bodyPr/>
                    <a:lstStyle/>
                    <a:p>
                      <a:r>
                        <a:rPr lang="en-US" sz="1000" dirty="0">
                          <a:latin typeface="+mj-lt"/>
                        </a:rPr>
                        <a:t>Document.</a:t>
                      </a:r>
                      <a:r>
                        <a:rPr lang="en-US" sz="1000" baseline="0" dirty="0">
                          <a:latin typeface="+mj-lt"/>
                        </a:rPr>
                        <a:t> </a:t>
                      </a:r>
                    </a:p>
                    <a:p>
                      <a:r>
                        <a:rPr lang="en-US" sz="1000" baseline="0" dirty="0">
                          <a:latin typeface="+mj-lt"/>
                        </a:rPr>
                        <a:t>Send to product marketing team. </a:t>
                      </a:r>
                    </a:p>
                    <a:p>
                      <a:r>
                        <a:rPr lang="en-US" sz="1000" baseline="0" dirty="0">
                          <a:latin typeface="+mj-lt"/>
                        </a:rPr>
                        <a:t>Alert PR if needed. </a:t>
                      </a:r>
                    </a:p>
                  </a:txBody>
                  <a:tcPr anchor="ctr"/>
                </a:tc>
                <a:tc>
                  <a:txBody>
                    <a:bodyPr/>
                    <a:lstStyle/>
                    <a:p>
                      <a:pPr>
                        <a:buNone/>
                      </a:pPr>
                      <a:r>
                        <a:rPr lang="en-US" sz="1000" baseline="0" dirty="0">
                          <a:latin typeface="+mj-lt"/>
                        </a:rPr>
                        <a:t>Depending on comment.</a:t>
                      </a:r>
                    </a:p>
                  </a:txBody>
                  <a:tcPr anchor="ctr"/>
                </a:tc>
                <a:extLst>
                  <a:ext uri="{0D108BD9-81ED-4DB2-BD59-A6C34878D82A}">
                    <a16:rowId xmlns:a16="http://schemas.microsoft.com/office/drawing/2014/main" xmlns="" val="10004"/>
                  </a:ext>
                </a:extLst>
              </a:tr>
              <a:tr h="515275">
                <a:tc>
                  <a:txBody>
                    <a:bodyPr/>
                    <a:lstStyle/>
                    <a:p>
                      <a:pPr algn="ctr"/>
                      <a:r>
                        <a:rPr lang="en-US" sz="1000" dirty="0">
                          <a:latin typeface="+mj-lt"/>
                        </a:rPr>
                        <a:t>2</a:t>
                      </a:r>
                    </a:p>
                  </a:txBody>
                  <a:tcPr anchor="ctr"/>
                </a:tc>
                <a:tc>
                  <a:txBody>
                    <a:bodyPr/>
                    <a:lstStyle/>
                    <a:p>
                      <a:pPr algn="l"/>
                      <a:r>
                        <a:rPr lang="en-US" sz="1000" dirty="0">
                          <a:latin typeface="+mj-lt"/>
                        </a:rPr>
                        <a:t>Wish for new features/product enhancements</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Light"/>
                          <a:ea typeface="+mn-ea"/>
                          <a:cs typeface="+mn-cs"/>
                        </a:rPr>
                        <a:t>Thank. Direct user to </a:t>
                      </a:r>
                      <a:r>
                        <a:rPr kumimoji="0" lang="en-US" sz="1000" b="0" i="0" u="none" strike="noStrike" kern="1200" cap="none" spc="0" normalizeH="0" baseline="0" noProof="0" dirty="0">
                          <a:ln>
                            <a:noFill/>
                          </a:ln>
                          <a:solidFill>
                            <a:srgbClr val="000000"/>
                          </a:solidFill>
                          <a:effectLst/>
                          <a:uLnTx/>
                          <a:uFillTx/>
                          <a:latin typeface="Segoe UI Light"/>
                          <a:ea typeface="+mn-ea"/>
                          <a:cs typeface="+mn-cs"/>
                          <a:hlinkClick r:id="rId3"/>
                        </a:rPr>
                        <a:t>Ideas</a:t>
                      </a:r>
                      <a:r>
                        <a:rPr kumimoji="0" lang="en-US" sz="1000" b="0" i="0" u="none" strike="noStrike" kern="1200" cap="none" spc="0" normalizeH="0" baseline="0" noProof="0" dirty="0">
                          <a:ln>
                            <a:noFill/>
                          </a:ln>
                          <a:solidFill>
                            <a:srgbClr val="000000"/>
                          </a:solidFill>
                          <a:effectLst/>
                          <a:uLnTx/>
                          <a:uFillTx/>
                          <a:latin typeface="Segoe UI Light"/>
                          <a:ea typeface="+mn-ea"/>
                          <a:cs typeface="+mn-cs"/>
                        </a:rPr>
                        <a:t> page.</a:t>
                      </a:r>
                      <a:endParaRPr lang="en-US" sz="1000" kern="1200" dirty="0">
                        <a:solidFill>
                          <a:schemeClr val="dk1"/>
                        </a:solidFill>
                        <a:latin typeface="+mn-lt"/>
                        <a:ea typeface="+mn-ea"/>
                        <a:cs typeface="+mn-cs"/>
                      </a:endParaRP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1" i="0" u="none" strike="noStrike" kern="1200" cap="none" spc="0" normalizeH="0" baseline="0" noProof="0" dirty="0">
                          <a:ln>
                            <a:noFill/>
                          </a:ln>
                          <a:solidFill>
                            <a:srgbClr val="000000"/>
                          </a:solidFill>
                          <a:effectLst/>
                          <a:highlight>
                            <a:srgbClr val="FFFF00"/>
                          </a:highlight>
                          <a:uLnTx/>
                          <a:uFillTx/>
                          <a:latin typeface="Segoe UI Light"/>
                          <a:ea typeface="+mn-ea"/>
                          <a:cs typeface="+mn-cs"/>
                        </a:rPr>
                        <a:t>None - CSS Commercial Team handles.</a:t>
                      </a:r>
                    </a:p>
                  </a:txBody>
                  <a:tcPr anchor="ctr"/>
                </a:tc>
                <a:tc>
                  <a:txBody>
                    <a:bodyPr/>
                    <a:lstStyle/>
                    <a:p>
                      <a:r>
                        <a:rPr lang="en-US" sz="1000" dirty="0">
                          <a:latin typeface="+mj-lt"/>
                        </a:rPr>
                        <a:t>Document</a:t>
                      </a:r>
                      <a:r>
                        <a:rPr lang="en-US" sz="1000" baseline="0" dirty="0">
                          <a:latin typeface="+mj-lt"/>
                        </a:rPr>
                        <a:t> feedback comments. </a:t>
                      </a:r>
                    </a:p>
                    <a:p>
                      <a:r>
                        <a:rPr lang="en-US" sz="1000" baseline="0" dirty="0">
                          <a:latin typeface="+mj-lt"/>
                        </a:rPr>
                        <a:t>Send to product marketing team. </a:t>
                      </a:r>
                      <a:endParaRPr lang="en-US" sz="1000" dirty="0">
                        <a:latin typeface="+mj-lt"/>
                      </a:endParaRPr>
                    </a:p>
                  </a:txBody>
                  <a:tcPr anchor="ctr"/>
                </a:tc>
                <a:tc>
                  <a:txBody>
                    <a:bodyPr/>
                    <a:lstStyle/>
                    <a:p>
                      <a:pPr>
                        <a:buNone/>
                      </a:pPr>
                      <a:r>
                        <a:rPr lang="en-US" sz="1000" dirty="0">
                          <a:latin typeface="+mj-lt"/>
                        </a:rPr>
                        <a:t>Monthly.</a:t>
                      </a:r>
                      <a:r>
                        <a:rPr lang="en-US" sz="1000" baseline="0" dirty="0">
                          <a:latin typeface="+mj-lt"/>
                        </a:rPr>
                        <a:t> </a:t>
                      </a:r>
                      <a:endParaRPr lang="en-US" sz="1000">
                        <a:latin typeface="+mj-lt"/>
                      </a:endParaRPr>
                    </a:p>
                  </a:txBody>
                  <a:tcPr anchor="ctr"/>
                </a:tc>
                <a:extLst>
                  <a:ext uri="{0D108BD9-81ED-4DB2-BD59-A6C34878D82A}">
                    <a16:rowId xmlns:a16="http://schemas.microsoft.com/office/drawing/2014/main" xmlns="" val="10005"/>
                  </a:ext>
                </a:extLst>
              </a:tr>
              <a:tr h="368053">
                <a:tc>
                  <a:txBody>
                    <a:bodyPr/>
                    <a:lstStyle/>
                    <a:p>
                      <a:pPr algn="ctr"/>
                      <a:r>
                        <a:rPr lang="en-US" sz="1000" dirty="0">
                          <a:latin typeface="+mj-lt"/>
                        </a:rPr>
                        <a:t>2</a:t>
                      </a:r>
                    </a:p>
                  </a:txBody>
                  <a:tcPr anchor="ctr"/>
                </a:tc>
                <a:tc>
                  <a:txBody>
                    <a:bodyPr/>
                    <a:lstStyle/>
                    <a:p>
                      <a:pPr algn="l"/>
                      <a:r>
                        <a:rPr lang="en-US" sz="1000" dirty="0">
                          <a:latin typeface="+mj-lt"/>
                        </a:rPr>
                        <a:t>Feedback on products</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Light"/>
                          <a:ea typeface="+mn-ea"/>
                          <a:cs typeface="+mn-cs"/>
                        </a:rPr>
                        <a:t>Thank. Direct user to </a:t>
                      </a:r>
                      <a:r>
                        <a:rPr kumimoji="0" lang="en-US" sz="1000" b="0" i="0" u="none" strike="noStrike" kern="1200" cap="none" spc="0" normalizeH="0" baseline="0" noProof="0" dirty="0">
                          <a:ln>
                            <a:noFill/>
                          </a:ln>
                          <a:solidFill>
                            <a:srgbClr val="000000"/>
                          </a:solidFill>
                          <a:effectLst/>
                          <a:uLnTx/>
                          <a:uFillTx/>
                          <a:latin typeface="Segoe UI Light"/>
                          <a:ea typeface="+mn-ea"/>
                          <a:cs typeface="+mn-cs"/>
                          <a:hlinkClick r:id="rId3"/>
                        </a:rPr>
                        <a:t>Ideas</a:t>
                      </a:r>
                      <a:r>
                        <a:rPr kumimoji="0" lang="en-US" sz="1000" b="0" i="0" u="none" strike="noStrike" kern="1200" cap="none" spc="0" normalizeH="0" baseline="0" noProof="0" dirty="0">
                          <a:ln>
                            <a:noFill/>
                          </a:ln>
                          <a:solidFill>
                            <a:srgbClr val="000000"/>
                          </a:solidFill>
                          <a:effectLst/>
                          <a:uLnTx/>
                          <a:uFillTx/>
                          <a:latin typeface="Segoe UI Light"/>
                          <a:ea typeface="+mn-ea"/>
                          <a:cs typeface="+mn-cs"/>
                        </a:rPr>
                        <a:t> page.</a:t>
                      </a:r>
                      <a:endParaRPr lang="en-US" sz="1000" kern="1200" dirty="0">
                        <a:solidFill>
                          <a:schemeClr val="dk1"/>
                        </a:solidFill>
                        <a:latin typeface="+mn-lt"/>
                        <a:ea typeface="+mn-ea"/>
                        <a:cs typeface="+mn-cs"/>
                      </a:endParaRP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1" i="0" u="none" strike="noStrike" kern="1200" cap="none" spc="0" normalizeH="0" baseline="0" noProof="0" dirty="0">
                          <a:ln>
                            <a:noFill/>
                          </a:ln>
                          <a:solidFill>
                            <a:srgbClr val="000000"/>
                          </a:solidFill>
                          <a:effectLst/>
                          <a:highlight>
                            <a:srgbClr val="FFFF00"/>
                          </a:highlight>
                          <a:uLnTx/>
                          <a:uFillTx/>
                          <a:latin typeface="Segoe UI Light"/>
                          <a:ea typeface="+mn-ea"/>
                          <a:cs typeface="+mn-cs"/>
                        </a:rPr>
                        <a:t>None - CSS Commercial Team handles.</a:t>
                      </a:r>
                    </a:p>
                  </a:txBody>
                  <a:tcPr anchor="ctr"/>
                </a:tc>
                <a:tc>
                  <a:txBody>
                    <a:bodyPr/>
                    <a:lstStyle/>
                    <a:p>
                      <a:r>
                        <a:rPr lang="en-US" sz="1000" dirty="0">
                          <a:latin typeface="+mj-lt"/>
                        </a:rPr>
                        <a:t>Document</a:t>
                      </a:r>
                      <a:r>
                        <a:rPr lang="en-US" sz="1000" baseline="0" dirty="0">
                          <a:latin typeface="+mj-lt"/>
                        </a:rPr>
                        <a:t> feedback comments. </a:t>
                      </a:r>
                    </a:p>
                    <a:p>
                      <a:r>
                        <a:rPr lang="en-US" sz="1000" baseline="0" dirty="0">
                          <a:latin typeface="+mj-lt"/>
                        </a:rPr>
                        <a:t>Send to product marketing team. </a:t>
                      </a:r>
                      <a:endParaRPr lang="en-US" sz="1000" dirty="0">
                        <a:latin typeface="+mj-lt"/>
                      </a:endParaRPr>
                    </a:p>
                  </a:txBody>
                  <a:tcPr anchor="ctr"/>
                </a:tc>
                <a:tc>
                  <a:txBody>
                    <a:bodyPr/>
                    <a:lstStyle/>
                    <a:p>
                      <a:pPr>
                        <a:buNone/>
                      </a:pPr>
                      <a:r>
                        <a:rPr lang="en-US" sz="1000" dirty="0">
                          <a:latin typeface="+mj-lt"/>
                        </a:rPr>
                        <a:t>Monthly. </a:t>
                      </a:r>
                      <a:endParaRPr lang="en-US" sz="1000">
                        <a:latin typeface="+mj-lt"/>
                      </a:endParaRPr>
                    </a:p>
                  </a:txBody>
                  <a:tcPr anchor="ctr"/>
                </a:tc>
                <a:extLst>
                  <a:ext uri="{0D108BD9-81ED-4DB2-BD59-A6C34878D82A}">
                    <a16:rowId xmlns:a16="http://schemas.microsoft.com/office/drawing/2014/main" xmlns="" val="10006"/>
                  </a:ext>
                </a:extLst>
              </a:tr>
              <a:tr h="515275">
                <a:tc>
                  <a:txBody>
                    <a:bodyPr/>
                    <a:lstStyle/>
                    <a:p>
                      <a:pPr algn="ctr"/>
                      <a:r>
                        <a:rPr lang="en-US" sz="1000" dirty="0">
                          <a:latin typeface="+mj-lt"/>
                        </a:rPr>
                        <a:t>2</a:t>
                      </a:r>
                    </a:p>
                  </a:txBody>
                  <a:tcPr anchor="ctr"/>
                </a:tc>
                <a:tc>
                  <a:txBody>
                    <a:bodyPr/>
                    <a:lstStyle/>
                    <a:p>
                      <a:pPr algn="l"/>
                      <a:r>
                        <a:rPr lang="en-US" sz="1000" dirty="0">
                          <a:latin typeface="+mj-lt"/>
                        </a:rPr>
                        <a:t>Requests for PR contact (see notes)**</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000000"/>
                          </a:solidFill>
                          <a:effectLst/>
                          <a:uLnTx/>
                          <a:uFillTx/>
                          <a:latin typeface="Segoe UI Light"/>
                          <a:ea typeface="+mn-ea"/>
                          <a:cs typeface="+mn-cs"/>
                        </a:rPr>
                        <a:t>Direct to PR </a:t>
                      </a:r>
                      <a:r>
                        <a:rPr kumimoji="0" lang="en-US" sz="1000" b="0" i="0" u="none" strike="noStrike" kern="1200" cap="none" spc="0" normalizeH="0" baseline="0" noProof="0" dirty="0">
                          <a:ln>
                            <a:noFill/>
                          </a:ln>
                          <a:solidFill>
                            <a:srgbClr val="000000"/>
                          </a:solidFill>
                          <a:effectLst/>
                          <a:uLnTx/>
                          <a:uFillTx/>
                          <a:latin typeface="Segoe UI Light"/>
                          <a:ea typeface="+mn-ea"/>
                          <a:cs typeface="+mn-cs"/>
                          <a:hlinkClick r:id="rId4"/>
                        </a:rPr>
                        <a:t>contact page</a:t>
                      </a:r>
                      <a:r>
                        <a:rPr kumimoji="0" lang="en-US" sz="1000" b="0" i="0" u="none" strike="noStrike" kern="1200" cap="none" spc="0" normalizeH="0" baseline="0" noProof="0" dirty="0">
                          <a:ln>
                            <a:noFill/>
                          </a:ln>
                          <a:solidFill>
                            <a:srgbClr val="000000"/>
                          </a:solidFill>
                          <a:effectLst/>
                          <a:uLnTx/>
                          <a:uFillTx/>
                          <a:latin typeface="Segoe UI Light"/>
                          <a:ea typeface="+mn-ea"/>
                          <a:cs typeface="+mn-cs"/>
                        </a:rPr>
                        <a:t>. </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1" i="0" u="none" strike="noStrike" kern="1200" cap="none" spc="0" normalizeH="0" baseline="0" noProof="0" dirty="0">
                          <a:ln>
                            <a:noFill/>
                          </a:ln>
                          <a:solidFill>
                            <a:srgbClr val="000000"/>
                          </a:solidFill>
                          <a:effectLst/>
                          <a:highlight>
                            <a:srgbClr val="FFFF00"/>
                          </a:highlight>
                          <a:uLnTx/>
                          <a:uFillTx/>
                          <a:latin typeface="Segoe UI Light"/>
                          <a:ea typeface="+mn-ea"/>
                          <a:cs typeface="+mn-cs"/>
                        </a:rPr>
                        <a:t>None - CSS Commercial Team handles.</a:t>
                      </a:r>
                    </a:p>
                  </a:txBody>
                  <a:tcPr anchor="ctr"/>
                </a:tc>
                <a:tc>
                  <a:txBody>
                    <a:bodyPr/>
                    <a:lstStyle/>
                    <a:p>
                      <a:r>
                        <a:rPr lang="en-US" sz="1000" dirty="0">
                          <a:latin typeface="+mj-lt"/>
                        </a:rPr>
                        <a:t>None.</a:t>
                      </a:r>
                    </a:p>
                  </a:txBody>
                  <a:tcPr anchor="ctr"/>
                </a:tc>
                <a:tc>
                  <a:txBody>
                    <a:bodyPr/>
                    <a:lstStyle/>
                    <a:p>
                      <a:pPr>
                        <a:buNone/>
                      </a:pPr>
                      <a:r>
                        <a:rPr lang="en-US" sz="1000" dirty="0">
                          <a:latin typeface="+mj-lt"/>
                        </a:rPr>
                        <a:t>N/A</a:t>
                      </a:r>
                    </a:p>
                  </a:txBody>
                  <a:tcPr anchor="ctr"/>
                </a:tc>
                <a:extLst>
                  <a:ext uri="{0D108BD9-81ED-4DB2-BD59-A6C34878D82A}">
                    <a16:rowId xmlns:a16="http://schemas.microsoft.com/office/drawing/2014/main" xmlns="" val="3436748078"/>
                  </a:ext>
                </a:extLst>
              </a:tr>
              <a:tr h="662496">
                <a:tc>
                  <a:txBody>
                    <a:bodyPr/>
                    <a:lstStyle/>
                    <a:p>
                      <a:pPr algn="ctr"/>
                      <a:r>
                        <a:rPr lang="en-US" sz="1000" dirty="0">
                          <a:latin typeface="+mj-lt"/>
                        </a:rPr>
                        <a:t>3</a:t>
                      </a:r>
                    </a:p>
                  </a:txBody>
                  <a:tcPr anchor="ctr"/>
                </a:tc>
                <a:tc>
                  <a:txBody>
                    <a:bodyPr/>
                    <a:lstStyle/>
                    <a:p>
                      <a:pPr algn="l"/>
                      <a:r>
                        <a:rPr lang="en-US" sz="1000" dirty="0">
                          <a:latin typeface="+mj-lt"/>
                        </a:rPr>
                        <a:t>How-to requests</a:t>
                      </a:r>
                      <a:r>
                        <a:rPr lang="en-US" sz="1000" baseline="0" dirty="0">
                          <a:latin typeface="+mj-lt"/>
                        </a:rPr>
                        <a:t> </a:t>
                      </a:r>
                      <a:endParaRPr lang="en-US" sz="1000" dirty="0">
                        <a:latin typeface="+mj-lt"/>
                      </a:endParaRP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dirty="0">
                          <a:ln>
                            <a:noFill/>
                          </a:ln>
                          <a:solidFill>
                            <a:srgbClr val="000000"/>
                          </a:solidFill>
                          <a:effectLst/>
                          <a:uLnTx/>
                          <a:uFillTx/>
                          <a:latin typeface="Segoe UI Light"/>
                          <a:ea typeface="+mn-ea"/>
                          <a:cs typeface="+mn-cs"/>
                        </a:rPr>
                        <a:t>Provide information and/or links to support page. Send link to forum for immediate resources.*</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1" i="0" u="none" strike="noStrike" kern="1200" cap="none" spc="0" normalizeH="0" baseline="0" noProof="0" dirty="0">
                          <a:ln>
                            <a:noFill/>
                          </a:ln>
                          <a:solidFill>
                            <a:srgbClr val="000000"/>
                          </a:solidFill>
                          <a:effectLst/>
                          <a:highlight>
                            <a:srgbClr val="FFFF00"/>
                          </a:highlight>
                          <a:uLnTx/>
                          <a:uFillTx/>
                          <a:latin typeface="Segoe UI Light"/>
                          <a:ea typeface="+mn-ea"/>
                          <a:cs typeface="+mn-cs"/>
                        </a:rPr>
                        <a:t>None - CSS Commercial Team handles.</a:t>
                      </a:r>
                    </a:p>
                  </a:txBody>
                  <a:tcPr anchor="ctr"/>
                </a:tc>
                <a:tc>
                  <a:txBody>
                    <a:bodyPr/>
                    <a:lstStyle/>
                    <a:p>
                      <a:r>
                        <a:rPr lang="en-US" sz="1000" dirty="0">
                          <a:latin typeface="+mj-lt"/>
                        </a:rPr>
                        <a:t>Document</a:t>
                      </a:r>
                      <a:r>
                        <a:rPr lang="en-US" sz="1000" baseline="0" dirty="0">
                          <a:latin typeface="+mj-lt"/>
                        </a:rPr>
                        <a:t> feedback comments. </a:t>
                      </a:r>
                    </a:p>
                    <a:p>
                      <a:r>
                        <a:rPr lang="en-US" sz="1000" baseline="0" dirty="0">
                          <a:latin typeface="+mj-lt"/>
                        </a:rPr>
                        <a:t>Send to product marketing team. </a:t>
                      </a:r>
                      <a:endParaRPr lang="en-US" sz="1000" dirty="0">
                        <a:latin typeface="+mj-lt"/>
                      </a:endParaRPr>
                    </a:p>
                  </a:txBody>
                  <a:tcPr anchor="ctr"/>
                </a:tc>
                <a:tc>
                  <a:txBody>
                    <a:bodyPr/>
                    <a:lstStyle/>
                    <a:p>
                      <a:r>
                        <a:rPr lang="en-US" sz="1000" dirty="0">
                          <a:latin typeface="+mj-lt"/>
                        </a:rPr>
                        <a:t>ASAP.</a:t>
                      </a:r>
                      <a:r>
                        <a:rPr lang="en-US" sz="1000" baseline="0" dirty="0">
                          <a:latin typeface="+mj-lt"/>
                        </a:rPr>
                        <a:t> </a:t>
                      </a:r>
                      <a:endParaRPr lang="en-US" sz="1000" dirty="0">
                        <a:latin typeface="+mj-lt"/>
                      </a:endParaRPr>
                    </a:p>
                  </a:txBody>
                  <a:tcPr anchor="ctr"/>
                </a:tc>
                <a:extLst>
                  <a:ext uri="{0D108BD9-81ED-4DB2-BD59-A6C34878D82A}">
                    <a16:rowId xmlns:a16="http://schemas.microsoft.com/office/drawing/2014/main" xmlns="" val="2834743484"/>
                  </a:ext>
                </a:extLst>
              </a:tr>
              <a:tr h="662496">
                <a:tc>
                  <a:txBody>
                    <a:bodyPr/>
                    <a:lstStyle/>
                    <a:p>
                      <a:pPr algn="ctr"/>
                      <a:r>
                        <a:rPr lang="en-US" sz="1000" dirty="0">
                          <a:latin typeface="+mj-lt"/>
                        </a:rPr>
                        <a:t>3</a:t>
                      </a:r>
                    </a:p>
                  </a:txBody>
                  <a:tcPr anchor="ctr"/>
                </a:tc>
                <a:tc>
                  <a:txBody>
                    <a:bodyPr/>
                    <a:lstStyle/>
                    <a:p>
                      <a:pPr algn="l"/>
                      <a:r>
                        <a:rPr lang="en-US" sz="1000" dirty="0">
                          <a:latin typeface="+mj-lt"/>
                        </a:rPr>
                        <a:t>Other Power BI requests (see examples on </a:t>
                      </a:r>
                      <a:r>
                        <a:rPr lang="en-US" sz="1000" dirty="0">
                          <a:latin typeface="+mj-lt"/>
                          <a:hlinkClick r:id="rId5" action="ppaction://hlinksldjump"/>
                        </a:rPr>
                        <a:t>slide 7-9</a:t>
                      </a:r>
                      <a:r>
                        <a:rPr lang="en-US" sz="1000" dirty="0">
                          <a:latin typeface="+mj-lt"/>
                        </a:rPr>
                        <a:t>)</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dirty="0">
                          <a:ln>
                            <a:noFill/>
                          </a:ln>
                          <a:solidFill>
                            <a:srgbClr val="000000"/>
                          </a:solidFill>
                          <a:effectLst/>
                          <a:uLnTx/>
                          <a:uFillTx/>
                          <a:latin typeface="Segoe UI Light"/>
                          <a:ea typeface="+mn-ea"/>
                          <a:cs typeface="+mn-cs"/>
                        </a:rPr>
                        <a:t>Obtain answer from appropriate contact via email, then respond to user. </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1" i="0" u="none" strike="noStrike" kern="1200" cap="none" spc="0" normalizeH="0" baseline="0" noProof="0" dirty="0">
                          <a:ln>
                            <a:noFill/>
                          </a:ln>
                          <a:solidFill>
                            <a:srgbClr val="000000"/>
                          </a:solidFill>
                          <a:effectLst/>
                          <a:highlight>
                            <a:srgbClr val="FFFF00"/>
                          </a:highlight>
                          <a:uLnTx/>
                          <a:uFillTx/>
                          <a:latin typeface="Segoe UI Light"/>
                          <a:ea typeface="+mn-ea"/>
                          <a:cs typeface="+mn-cs"/>
                        </a:rPr>
                        <a:t>C+E Community Manager </a:t>
                      </a:r>
                      <a:r>
                        <a:rPr kumimoji="0" lang="en-US" sz="1000" b="1" i="0" u="none" strike="noStrike" kern="1200" cap="none" spc="0" normalizeH="0" baseline="0" noProof="0" dirty="0" err="1">
                          <a:ln>
                            <a:noFill/>
                          </a:ln>
                          <a:solidFill>
                            <a:srgbClr val="000000"/>
                          </a:solidFill>
                          <a:effectLst/>
                          <a:highlight>
                            <a:srgbClr val="FFFF00"/>
                          </a:highlight>
                          <a:uLnTx/>
                          <a:uFillTx/>
                          <a:latin typeface="Segoe UI Light"/>
                          <a:ea typeface="+mn-ea"/>
                          <a:cs typeface="+mn-cs"/>
                        </a:rPr>
                        <a:t>CCd</a:t>
                      </a:r>
                      <a:r>
                        <a:rPr kumimoji="0" lang="en-US" sz="1000" b="1" i="0" u="none" strike="noStrike" kern="1200" cap="none" spc="0" normalizeH="0" baseline="0" noProof="0" dirty="0">
                          <a:ln>
                            <a:noFill/>
                          </a:ln>
                          <a:solidFill>
                            <a:srgbClr val="000000"/>
                          </a:solidFill>
                          <a:effectLst/>
                          <a:highlight>
                            <a:srgbClr val="FFFF00"/>
                          </a:highlight>
                          <a:uLnTx/>
                          <a:uFillTx/>
                          <a:latin typeface="Segoe UI Light"/>
                          <a:ea typeface="+mn-ea"/>
                          <a:cs typeface="+mn-cs"/>
                        </a:rPr>
                        <a:t> on email communication.</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Light"/>
                          <a:ea typeface="+mn-ea"/>
                          <a:cs typeface="+mn-cs"/>
                        </a:rPr>
                        <a:t>Document feedback comments.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Light"/>
                          <a:ea typeface="+mn-ea"/>
                          <a:cs typeface="+mn-cs"/>
                        </a:rPr>
                        <a:t>Send to product marketing team. </a:t>
                      </a:r>
                    </a:p>
                  </a:txBody>
                  <a:tcPr anchor="ctr"/>
                </a:tc>
                <a:tc>
                  <a:txBody>
                    <a:bodyPr/>
                    <a:lstStyle/>
                    <a:p>
                      <a:r>
                        <a:rPr lang="en-US" sz="1000" dirty="0">
                          <a:latin typeface="+mj-lt"/>
                        </a:rPr>
                        <a:t>ASAP.</a:t>
                      </a:r>
                    </a:p>
                  </a:txBody>
                  <a:tcPr anchor="ctr"/>
                </a:tc>
                <a:extLst>
                  <a:ext uri="{0D108BD9-81ED-4DB2-BD59-A6C34878D82A}">
                    <a16:rowId xmlns:a16="http://schemas.microsoft.com/office/drawing/2014/main" xmlns="" val="523548989"/>
                  </a:ext>
                </a:extLst>
              </a:tr>
            </a:tbl>
          </a:graphicData>
        </a:graphic>
      </p:graphicFrame>
    </p:spTree>
    <p:extLst>
      <p:ext uri="{BB962C8B-B14F-4D97-AF65-F5344CB8AC3E}">
        <p14:creationId xmlns:p14="http://schemas.microsoft.com/office/powerpoint/2010/main" val="895352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BI Triage </a:t>
            </a:r>
            <a:r>
              <a:rPr lang="en-US" dirty="0" smtClean="0"/>
              <a:t>Examples</a:t>
            </a:r>
            <a:endParaRPr lang="en-US" dirty="0"/>
          </a:p>
        </p:txBody>
      </p:sp>
      <p:grpSp>
        <p:nvGrpSpPr>
          <p:cNvPr id="6" name="Group 5">
            <a:extLst>
              <a:ext uri="{FF2B5EF4-FFF2-40B4-BE49-F238E27FC236}">
                <a16:creationId xmlns:a16="http://schemas.microsoft.com/office/drawing/2014/main" xmlns="" id="{1792A2E2-860E-4918-9059-0BC1689AA434}"/>
              </a:ext>
            </a:extLst>
          </p:cNvPr>
          <p:cNvGrpSpPr/>
          <p:nvPr/>
        </p:nvGrpSpPr>
        <p:grpSpPr>
          <a:xfrm>
            <a:off x="6601881" y="1834351"/>
            <a:ext cx="5345704" cy="2271823"/>
            <a:chOff x="452487" y="1233381"/>
            <a:chExt cx="6352398" cy="2540542"/>
          </a:xfrm>
        </p:grpSpPr>
        <p:pic>
          <p:nvPicPr>
            <p:cNvPr id="7" name="Picture 13" descr="A screenshot of a cell phone&#10;&#10;Description generated with very high confidence">
              <a:hlinkClick r:id="rId2"/>
              <a:extLst>
                <a:ext uri="{FF2B5EF4-FFF2-40B4-BE49-F238E27FC236}">
                  <a16:creationId xmlns:a16="http://schemas.microsoft.com/office/drawing/2014/main" xmlns="" id="{10C7F984-E3C9-4B2C-BC2F-55894712B686}"/>
                </a:ext>
              </a:extLst>
            </p:cNvPr>
            <p:cNvPicPr>
              <a:picLocks noChangeAspect="1"/>
            </p:cNvPicPr>
            <p:nvPr/>
          </p:nvPicPr>
          <p:blipFill>
            <a:blip r:embed="rId3"/>
            <a:stretch>
              <a:fillRect/>
            </a:stretch>
          </p:blipFill>
          <p:spPr>
            <a:xfrm>
              <a:off x="545562" y="1963929"/>
              <a:ext cx="4045292" cy="18099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xmlns="" id="{710FAD3A-232B-40A3-A9D1-F442EA04B1FF}"/>
                </a:ext>
              </a:extLst>
            </p:cNvPr>
            <p:cNvSpPr txBox="1"/>
            <p:nvPr/>
          </p:nvSpPr>
          <p:spPr>
            <a:xfrm>
              <a:off x="452487" y="1233381"/>
              <a:ext cx="6352398" cy="72278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 </a:t>
              </a:r>
              <a:r>
                <a:rPr lang="en-US" sz="1600" b="1" dirty="0"/>
                <a:t>Roadmap Inquiry </a:t>
              </a:r>
            </a:p>
            <a:p>
              <a:r>
                <a:rPr lang="en-US" sz="1600" dirty="0"/>
                <a:t>(CSS Commercial Team Responds)</a:t>
              </a:r>
              <a:r>
                <a:rPr lang="en-US" sz="2000" dirty="0"/>
                <a:t> </a:t>
              </a:r>
            </a:p>
          </p:txBody>
        </p:sp>
      </p:grpSp>
      <p:grpSp>
        <p:nvGrpSpPr>
          <p:cNvPr id="9" name="Group 8">
            <a:extLst>
              <a:ext uri="{FF2B5EF4-FFF2-40B4-BE49-F238E27FC236}">
                <a16:creationId xmlns:a16="http://schemas.microsoft.com/office/drawing/2014/main" xmlns="" id="{041A0554-D0F7-4820-8A7B-263D33781B54}"/>
              </a:ext>
            </a:extLst>
          </p:cNvPr>
          <p:cNvGrpSpPr/>
          <p:nvPr/>
        </p:nvGrpSpPr>
        <p:grpSpPr>
          <a:xfrm>
            <a:off x="783316" y="4154591"/>
            <a:ext cx="5453582" cy="2437299"/>
            <a:chOff x="426692" y="3985278"/>
            <a:chExt cx="6352398" cy="2551206"/>
          </a:xfrm>
        </p:grpSpPr>
        <p:pic>
          <p:nvPicPr>
            <p:cNvPr id="10" name="Picture 16" descr="A screenshot of a cell phone&#10;&#10;Description generated with very high confidence">
              <a:hlinkClick r:id="rId4"/>
              <a:extLst>
                <a:ext uri="{FF2B5EF4-FFF2-40B4-BE49-F238E27FC236}">
                  <a16:creationId xmlns:a16="http://schemas.microsoft.com/office/drawing/2014/main" xmlns="" id="{D783A012-EA15-4CD2-9486-F8C4152F3110}"/>
                </a:ext>
              </a:extLst>
            </p:cNvPr>
            <p:cNvPicPr>
              <a:picLocks noChangeAspect="1"/>
            </p:cNvPicPr>
            <p:nvPr/>
          </p:nvPicPr>
          <p:blipFill>
            <a:blip r:embed="rId5"/>
            <a:stretch>
              <a:fillRect/>
            </a:stretch>
          </p:blipFill>
          <p:spPr>
            <a:xfrm>
              <a:off x="545562" y="4712495"/>
              <a:ext cx="4271043" cy="18239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Box 10">
              <a:extLst>
                <a:ext uri="{FF2B5EF4-FFF2-40B4-BE49-F238E27FC236}">
                  <a16:creationId xmlns:a16="http://schemas.microsoft.com/office/drawing/2014/main" xmlns="" id="{D3520A01-64DD-4C20-BFEE-9C3DCFDDFBCE}"/>
                </a:ext>
              </a:extLst>
            </p:cNvPr>
            <p:cNvSpPr txBox="1"/>
            <p:nvPr/>
          </p:nvSpPr>
          <p:spPr>
            <a:xfrm>
              <a:off x="426692" y="3985278"/>
              <a:ext cx="6352398" cy="67653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 </a:t>
              </a:r>
              <a:r>
                <a:rPr lang="en-US" sz="1600" b="1" dirty="0"/>
                <a:t>Commercial Inquiry</a:t>
              </a:r>
            </a:p>
            <a:p>
              <a:r>
                <a:rPr lang="en-US" sz="1600" dirty="0"/>
                <a:t>(CSS Commercial Team Responds)</a:t>
              </a:r>
              <a:r>
                <a:rPr lang="en-US" sz="2000" dirty="0"/>
                <a:t> </a:t>
              </a:r>
            </a:p>
          </p:txBody>
        </p:sp>
      </p:grpSp>
      <p:sp>
        <p:nvSpPr>
          <p:cNvPr id="12" name="TextBox 11">
            <a:extLst>
              <a:ext uri="{FF2B5EF4-FFF2-40B4-BE49-F238E27FC236}">
                <a16:creationId xmlns:a16="http://schemas.microsoft.com/office/drawing/2014/main" xmlns="" id="{AD2172A7-2E5A-4DB2-8744-216CCCA49968}"/>
              </a:ext>
            </a:extLst>
          </p:cNvPr>
          <p:cNvSpPr txBox="1"/>
          <p:nvPr/>
        </p:nvSpPr>
        <p:spPr>
          <a:xfrm>
            <a:off x="6514330" y="4282805"/>
            <a:ext cx="4948890"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 </a:t>
            </a:r>
            <a:r>
              <a:rPr lang="en-US" sz="1600" b="1" dirty="0"/>
              <a:t>Positive Engagement Opportunity</a:t>
            </a:r>
          </a:p>
          <a:p>
            <a:r>
              <a:rPr lang="en-US" sz="1600" dirty="0"/>
              <a:t>(C+E Community Manager Responds)</a:t>
            </a:r>
            <a:r>
              <a:rPr lang="en-US" sz="2000" dirty="0"/>
              <a:t> </a:t>
            </a:r>
          </a:p>
        </p:txBody>
      </p:sp>
      <p:grpSp>
        <p:nvGrpSpPr>
          <p:cNvPr id="13" name="Group 12">
            <a:extLst>
              <a:ext uri="{FF2B5EF4-FFF2-40B4-BE49-F238E27FC236}">
                <a16:creationId xmlns:a16="http://schemas.microsoft.com/office/drawing/2014/main" xmlns="" id="{4D77BF91-F725-486C-93DC-BB6949948569}"/>
              </a:ext>
            </a:extLst>
          </p:cNvPr>
          <p:cNvGrpSpPr/>
          <p:nvPr/>
        </p:nvGrpSpPr>
        <p:grpSpPr>
          <a:xfrm>
            <a:off x="783316" y="1848574"/>
            <a:ext cx="4948890" cy="2257600"/>
            <a:chOff x="6105778" y="1199760"/>
            <a:chExt cx="6352398" cy="2655333"/>
          </a:xfrm>
        </p:grpSpPr>
        <p:sp>
          <p:nvSpPr>
            <p:cNvPr id="14" name="TextBox 13">
              <a:extLst>
                <a:ext uri="{FF2B5EF4-FFF2-40B4-BE49-F238E27FC236}">
                  <a16:creationId xmlns:a16="http://schemas.microsoft.com/office/drawing/2014/main" xmlns="" id="{EE3BD566-D8F2-46D3-8447-35BA2B523E50}"/>
                </a:ext>
              </a:extLst>
            </p:cNvPr>
            <p:cNvSpPr txBox="1"/>
            <p:nvPr/>
          </p:nvSpPr>
          <p:spPr>
            <a:xfrm>
              <a:off x="6105778" y="1199760"/>
              <a:ext cx="6352398" cy="76019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 </a:t>
              </a:r>
              <a:r>
                <a:rPr lang="en-US" sz="1600" b="1" dirty="0"/>
                <a:t>How–to Issue or Inquiry</a:t>
              </a:r>
            </a:p>
            <a:p>
              <a:r>
                <a:rPr lang="en-US" sz="1600" dirty="0"/>
                <a:t>(CSS Commercial Team Responds)</a:t>
              </a:r>
              <a:r>
                <a:rPr lang="en-US" sz="2000" dirty="0"/>
                <a:t> </a:t>
              </a:r>
            </a:p>
          </p:txBody>
        </p:sp>
        <p:pic>
          <p:nvPicPr>
            <p:cNvPr id="15" name="Picture 14">
              <a:hlinkClick r:id="rId6"/>
              <a:extLst>
                <a:ext uri="{FF2B5EF4-FFF2-40B4-BE49-F238E27FC236}">
                  <a16:creationId xmlns:a16="http://schemas.microsoft.com/office/drawing/2014/main" xmlns="" id="{BBA08B19-A7B4-44E9-A43F-3C2D8CE37627}"/>
                </a:ext>
              </a:extLst>
            </p:cNvPr>
            <p:cNvPicPr>
              <a:picLocks noChangeAspect="1"/>
            </p:cNvPicPr>
            <p:nvPr/>
          </p:nvPicPr>
          <p:blipFill>
            <a:blip r:embed="rId7"/>
            <a:stretch>
              <a:fillRect/>
            </a:stretch>
          </p:blipFill>
          <p:spPr>
            <a:xfrm>
              <a:off x="6236771" y="2016905"/>
              <a:ext cx="4346161" cy="18381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pic>
        <p:nvPicPr>
          <p:cNvPr id="16" name="Picture 15">
            <a:hlinkClick r:id="rId8"/>
            <a:extLst>
              <a:ext uri="{FF2B5EF4-FFF2-40B4-BE49-F238E27FC236}">
                <a16:creationId xmlns:a16="http://schemas.microsoft.com/office/drawing/2014/main" xmlns="" id="{DEA73105-3C20-4728-8C5E-C7CBC43634A2}"/>
              </a:ext>
            </a:extLst>
          </p:cNvPr>
          <p:cNvPicPr>
            <a:picLocks noChangeAspect="1"/>
          </p:cNvPicPr>
          <p:nvPr/>
        </p:nvPicPr>
        <p:blipFill>
          <a:blip r:embed="rId9"/>
          <a:stretch>
            <a:fillRect/>
          </a:stretch>
        </p:blipFill>
        <p:spPr>
          <a:xfrm>
            <a:off x="6649248" y="4925383"/>
            <a:ext cx="3141733" cy="17552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9737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BI Triage Examples</a:t>
            </a:r>
            <a:endParaRPr lang="en-US" dirty="0">
              <a:solidFill>
                <a:schemeClr val="tx1"/>
              </a:solidFill>
            </a:endParaRPr>
          </a:p>
        </p:txBody>
      </p:sp>
      <p:sp>
        <p:nvSpPr>
          <p:cNvPr id="5" name="TextBox 4">
            <a:extLst>
              <a:ext uri="{FF2B5EF4-FFF2-40B4-BE49-F238E27FC236}">
                <a16:creationId xmlns:a16="http://schemas.microsoft.com/office/drawing/2014/main" xmlns="" id="{710FAD3A-232B-40A3-A9D1-F442EA04B1FF}"/>
              </a:ext>
            </a:extLst>
          </p:cNvPr>
          <p:cNvSpPr txBox="1"/>
          <p:nvPr/>
        </p:nvSpPr>
        <p:spPr>
          <a:xfrm>
            <a:off x="417982" y="1896842"/>
            <a:ext cx="5553967"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 </a:t>
            </a:r>
            <a:r>
              <a:rPr lang="en-US" sz="1600" b="1" dirty="0"/>
              <a:t>PR Request</a:t>
            </a:r>
          </a:p>
          <a:p>
            <a:r>
              <a:rPr lang="en-US" sz="1600" dirty="0"/>
              <a:t>(CSS Commercial Team Responds- direct to </a:t>
            </a:r>
            <a:r>
              <a:rPr lang="en-US" sz="1600" dirty="0">
                <a:hlinkClick r:id="rId2"/>
              </a:rPr>
              <a:t>PR Contact page</a:t>
            </a:r>
            <a:r>
              <a:rPr lang="en-US" sz="1600" dirty="0"/>
              <a:t>)</a:t>
            </a:r>
            <a:r>
              <a:rPr lang="en-US" sz="2000" dirty="0"/>
              <a:t> </a:t>
            </a:r>
          </a:p>
        </p:txBody>
      </p:sp>
      <p:sp>
        <p:nvSpPr>
          <p:cNvPr id="6" name="TextBox 5">
            <a:extLst>
              <a:ext uri="{FF2B5EF4-FFF2-40B4-BE49-F238E27FC236}">
                <a16:creationId xmlns:a16="http://schemas.microsoft.com/office/drawing/2014/main" xmlns="" id="{D3520A01-64DD-4C20-BFEE-9C3DCFDDFBCE}"/>
              </a:ext>
            </a:extLst>
          </p:cNvPr>
          <p:cNvSpPr txBox="1"/>
          <p:nvPr/>
        </p:nvSpPr>
        <p:spPr>
          <a:xfrm>
            <a:off x="359012" y="4451851"/>
            <a:ext cx="3855014" cy="89255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 </a:t>
            </a:r>
            <a:r>
              <a:rPr lang="en-US" sz="1600" b="1" dirty="0"/>
              <a:t>Reactive Content (Hashtags)</a:t>
            </a:r>
          </a:p>
          <a:p>
            <a:r>
              <a:rPr lang="en-US" sz="1600" dirty="0"/>
              <a:t>(C+E Community Manager Monitors &amp; Assigns, CSS Commercial Team Responds)</a:t>
            </a:r>
            <a:r>
              <a:rPr lang="en-US" sz="2000" dirty="0"/>
              <a:t> </a:t>
            </a:r>
          </a:p>
        </p:txBody>
      </p:sp>
      <p:sp>
        <p:nvSpPr>
          <p:cNvPr id="7" name="TextBox 6">
            <a:extLst>
              <a:ext uri="{FF2B5EF4-FFF2-40B4-BE49-F238E27FC236}">
                <a16:creationId xmlns:a16="http://schemas.microsoft.com/office/drawing/2014/main" xmlns="" id="{EE3BD566-D8F2-46D3-8447-35BA2B523E50}"/>
              </a:ext>
            </a:extLst>
          </p:cNvPr>
          <p:cNvSpPr txBox="1"/>
          <p:nvPr/>
        </p:nvSpPr>
        <p:spPr>
          <a:xfrm>
            <a:off x="6152824" y="1889185"/>
            <a:ext cx="5553967"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 </a:t>
            </a:r>
            <a:r>
              <a:rPr lang="en-US" sz="1600" b="1" dirty="0"/>
              <a:t>Creative Asset Inquiry</a:t>
            </a:r>
          </a:p>
          <a:p>
            <a:r>
              <a:rPr lang="en-US" sz="1600" dirty="0"/>
              <a:t>(CSS Commercial Team Responds)</a:t>
            </a:r>
            <a:r>
              <a:rPr lang="en-US" sz="2000" dirty="0"/>
              <a:t> </a:t>
            </a:r>
          </a:p>
        </p:txBody>
      </p:sp>
      <p:sp>
        <p:nvSpPr>
          <p:cNvPr id="8" name="TextBox 7">
            <a:extLst>
              <a:ext uri="{FF2B5EF4-FFF2-40B4-BE49-F238E27FC236}">
                <a16:creationId xmlns:a16="http://schemas.microsoft.com/office/drawing/2014/main" xmlns="" id="{AD2172A7-2E5A-4DB2-8744-216CCCA49968}"/>
              </a:ext>
            </a:extLst>
          </p:cNvPr>
          <p:cNvSpPr txBox="1"/>
          <p:nvPr/>
        </p:nvSpPr>
        <p:spPr>
          <a:xfrm>
            <a:off x="6056308" y="4791748"/>
            <a:ext cx="5553967"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 </a:t>
            </a:r>
            <a:r>
              <a:rPr lang="en-US" sz="1600" b="1" dirty="0"/>
              <a:t>Accessibility or Content Questions</a:t>
            </a:r>
          </a:p>
          <a:p>
            <a:r>
              <a:rPr lang="en-US" sz="1600" dirty="0"/>
              <a:t>(CSS Commercial Team Responds)</a:t>
            </a:r>
            <a:r>
              <a:rPr lang="en-US" sz="2000" dirty="0"/>
              <a:t> </a:t>
            </a:r>
          </a:p>
        </p:txBody>
      </p:sp>
      <p:pic>
        <p:nvPicPr>
          <p:cNvPr id="9" name="Picture 8">
            <a:hlinkClick r:id="rId3"/>
            <a:extLst>
              <a:ext uri="{FF2B5EF4-FFF2-40B4-BE49-F238E27FC236}">
                <a16:creationId xmlns:a16="http://schemas.microsoft.com/office/drawing/2014/main" xmlns="" id="{796B9350-37FC-42EB-AD3D-346EB99AF779}"/>
              </a:ext>
            </a:extLst>
          </p:cNvPr>
          <p:cNvPicPr>
            <a:picLocks noChangeAspect="1"/>
          </p:cNvPicPr>
          <p:nvPr/>
        </p:nvPicPr>
        <p:blipFill>
          <a:blip r:embed="rId4"/>
          <a:stretch>
            <a:fillRect/>
          </a:stretch>
        </p:blipFill>
        <p:spPr>
          <a:xfrm>
            <a:off x="631827" y="2611559"/>
            <a:ext cx="3492349" cy="16857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hlinkClick r:id="rId5"/>
            <a:extLst>
              <a:ext uri="{FF2B5EF4-FFF2-40B4-BE49-F238E27FC236}">
                <a16:creationId xmlns:a16="http://schemas.microsoft.com/office/drawing/2014/main" xmlns="" id="{44C24269-1EE4-46A4-A96F-0E5F63E9AB0F}"/>
              </a:ext>
            </a:extLst>
          </p:cNvPr>
          <p:cNvPicPr>
            <a:picLocks noChangeAspect="1"/>
          </p:cNvPicPr>
          <p:nvPr/>
        </p:nvPicPr>
        <p:blipFill>
          <a:blip r:embed="rId6"/>
          <a:stretch>
            <a:fillRect/>
          </a:stretch>
        </p:blipFill>
        <p:spPr>
          <a:xfrm>
            <a:off x="493201" y="5344403"/>
            <a:ext cx="3558972" cy="13790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hlinkClick r:id="rId7"/>
            <a:extLst>
              <a:ext uri="{FF2B5EF4-FFF2-40B4-BE49-F238E27FC236}">
                <a16:creationId xmlns:a16="http://schemas.microsoft.com/office/drawing/2014/main" xmlns="" id="{C11F1AF2-B06F-4344-B6BA-76E6BBBAD488}"/>
              </a:ext>
            </a:extLst>
          </p:cNvPr>
          <p:cNvPicPr>
            <a:picLocks noChangeAspect="1"/>
          </p:cNvPicPr>
          <p:nvPr/>
        </p:nvPicPr>
        <p:blipFill>
          <a:blip r:embed="rId8"/>
          <a:stretch>
            <a:fillRect/>
          </a:stretch>
        </p:blipFill>
        <p:spPr>
          <a:xfrm>
            <a:off x="6152824" y="2633058"/>
            <a:ext cx="3944455" cy="16448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hlinkClick r:id="rId9"/>
            <a:extLst>
              <a:ext uri="{FF2B5EF4-FFF2-40B4-BE49-F238E27FC236}">
                <a16:creationId xmlns:a16="http://schemas.microsoft.com/office/drawing/2014/main" xmlns="" id="{CDBDB92F-FC5F-4532-B4AC-AB7B671FBC75}"/>
              </a:ext>
            </a:extLst>
          </p:cNvPr>
          <p:cNvPicPr>
            <a:picLocks noChangeAspect="1"/>
          </p:cNvPicPr>
          <p:nvPr/>
        </p:nvPicPr>
        <p:blipFill>
          <a:blip r:embed="rId10"/>
          <a:stretch>
            <a:fillRect/>
          </a:stretch>
        </p:blipFill>
        <p:spPr>
          <a:xfrm>
            <a:off x="6152825" y="5217952"/>
            <a:ext cx="3896950" cy="14398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67411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209</TotalTime>
  <Words>515</Words>
  <Application>Microsoft Office PowerPoint</Application>
  <PresentationFormat>Widescreen</PresentationFormat>
  <Paragraphs>143</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Segoe</vt:lpstr>
      <vt:lpstr>Segoe UI Light</vt:lpstr>
      <vt:lpstr>Segoe UI Semibold</vt:lpstr>
      <vt:lpstr>Wingdings</vt:lpstr>
      <vt:lpstr>Educational subjects 16x9</vt:lpstr>
      <vt:lpstr>PowerPoint Presentation</vt:lpstr>
      <vt:lpstr>What is PBI?</vt:lpstr>
      <vt:lpstr>Power BI</vt:lpstr>
      <vt:lpstr>PBI Service Free VS Pro</vt:lpstr>
      <vt:lpstr>PBI Desktop</vt:lpstr>
      <vt:lpstr>PBI Gateway</vt:lpstr>
      <vt:lpstr>Power BI Triage Plan Overview </vt:lpstr>
      <vt:lpstr>Power BI Triage Examples</vt:lpstr>
      <vt:lpstr>Power BI Triage Examples</vt:lpstr>
      <vt:lpstr>Power BI Triage Examples</vt:lpstr>
      <vt:lpstr>Web site related content</vt:lpstr>
      <vt:lpstr>Pricing questions  </vt:lpstr>
      <vt:lpstr>Influencers</vt:lpstr>
      <vt:lpstr>Resources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dc:title>
  <dc:creator>Santiago Galindo Cardenas</dc:creator>
  <cp:lastModifiedBy>Cristian Sanabria Hernandez</cp:lastModifiedBy>
  <cp:revision>30</cp:revision>
  <dcterms:created xsi:type="dcterms:W3CDTF">2017-02-23T19:03:19Z</dcterms:created>
  <dcterms:modified xsi:type="dcterms:W3CDTF">2019-02-04T17:42:35Z</dcterms:modified>
</cp:coreProperties>
</file>